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1" r:id="rId4"/>
    <p:sldId id="267" r:id="rId5"/>
    <p:sldId id="259" r:id="rId6"/>
    <p:sldId id="264" r:id="rId7"/>
    <p:sldId id="260" r:id="rId8"/>
    <p:sldId id="266" r:id="rId9"/>
    <p:sldId id="265" r:id="rId10"/>
    <p:sldId id="263" r:id="rId11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  <a:srgbClr val="FFFF66"/>
    <a:srgbClr val="FFFFCC"/>
    <a:srgbClr val="C80000"/>
    <a:srgbClr val="99FF99"/>
    <a:srgbClr val="FFCCFF"/>
    <a:srgbClr val="99CCFF"/>
    <a:srgbClr val="FF7C80"/>
    <a:srgbClr val="9999FF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C4B1156A-380E-4F78-BDF5-A606A8083BF9}" styleName="中等深淺樣式 4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淺色樣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39" autoAdjust="0"/>
    <p:restoredTop sz="94660"/>
  </p:normalViewPr>
  <p:slideViewPr>
    <p:cSldViewPr snapToGrid="0">
      <p:cViewPr>
        <p:scale>
          <a:sx n="87" d="100"/>
          <a:sy n="87" d="100"/>
        </p:scale>
        <p:origin x="-72" y="-2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5EF4-F5E8-4858-9BA5-610A60712415}" type="datetimeFigureOut">
              <a:rPr lang="zh-TW" altLang="en-US" smtClean="0"/>
              <a:t>2016/2/2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8CAD-4494-49FB-A0EB-691C78235A6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8978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5EF4-F5E8-4858-9BA5-610A60712415}" type="datetimeFigureOut">
              <a:rPr lang="zh-TW" altLang="en-US" smtClean="0"/>
              <a:t>2016/2/2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8CAD-4494-49FB-A0EB-691C78235A6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76299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5EF4-F5E8-4858-9BA5-610A60712415}" type="datetimeFigureOut">
              <a:rPr lang="zh-TW" altLang="en-US" smtClean="0"/>
              <a:t>2016/2/2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8CAD-4494-49FB-A0EB-691C78235A6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3120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5EF4-F5E8-4858-9BA5-610A60712415}" type="datetimeFigureOut">
              <a:rPr lang="zh-TW" altLang="en-US" smtClean="0"/>
              <a:t>2016/2/2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8CAD-4494-49FB-A0EB-691C78235A6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93590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5EF4-F5E8-4858-9BA5-610A60712415}" type="datetimeFigureOut">
              <a:rPr lang="zh-TW" altLang="en-US" smtClean="0"/>
              <a:t>2016/2/2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8CAD-4494-49FB-A0EB-691C78235A6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4790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5EF4-F5E8-4858-9BA5-610A60712415}" type="datetimeFigureOut">
              <a:rPr lang="zh-TW" altLang="en-US" smtClean="0"/>
              <a:t>2016/2/2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8CAD-4494-49FB-A0EB-691C78235A6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2914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5EF4-F5E8-4858-9BA5-610A60712415}" type="datetimeFigureOut">
              <a:rPr lang="zh-TW" altLang="en-US" smtClean="0"/>
              <a:t>2016/2/2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8CAD-4494-49FB-A0EB-691C78235A6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7774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5EF4-F5E8-4858-9BA5-610A60712415}" type="datetimeFigureOut">
              <a:rPr lang="zh-TW" altLang="en-US" smtClean="0"/>
              <a:t>2016/2/2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8CAD-4494-49FB-A0EB-691C78235A6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8927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5EF4-F5E8-4858-9BA5-610A60712415}" type="datetimeFigureOut">
              <a:rPr lang="zh-TW" altLang="en-US" smtClean="0"/>
              <a:t>2016/2/2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8CAD-4494-49FB-A0EB-691C78235A6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5937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5EF4-F5E8-4858-9BA5-610A60712415}" type="datetimeFigureOut">
              <a:rPr lang="zh-TW" altLang="en-US" smtClean="0"/>
              <a:t>2016/2/2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8CAD-4494-49FB-A0EB-691C78235A6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1542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5EF4-F5E8-4858-9BA5-610A60712415}" type="datetimeFigureOut">
              <a:rPr lang="zh-TW" altLang="en-US" smtClean="0"/>
              <a:t>2016/2/2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8CAD-4494-49FB-A0EB-691C78235A6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2500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5E5EF4-F5E8-4858-9BA5-610A60712415}" type="datetimeFigureOut">
              <a:rPr lang="zh-TW" altLang="en-US" smtClean="0"/>
              <a:t>2016/2/2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AA8CAD-4494-49FB-A0EB-691C78235A6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2064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2.jpeg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4.jpeg"/><Relationship Id="rId10" Type="http://schemas.openxmlformats.org/officeDocument/2006/relationships/image" Target="../media/image16.jpeg"/><Relationship Id="rId4" Type="http://schemas.openxmlformats.org/officeDocument/2006/relationships/image" Target="../media/image13.jpeg"/><Relationship Id="rId9" Type="http://schemas.openxmlformats.org/officeDocument/2006/relationships/hyperlink" Target="http://tw.wrs.yahoo.com/_ylt=A8tUxwlONdRFwCcA129t1gt./SIG=1e9emiklm/EXP=1171621582/**http:/tw.search.yahoo.com/search/images/view?back=http://tw.search.yahoo.com/search/images?p=mouth&amp;ei=UTF-8&amp;fr=slv8-&amp;x=wrt&amp;w=190&amp;h=257&amp;imgurl=www.sprungmind.com/images/smokers_mouth.jpg&amp;rurl=http://www.sprungmind.com/images?D=A&amp;size=12.0kB&amp;name=smokers_mouth.jpg&amp;p=mouth&amp;type=jpeg&amp;no=5&amp;tt=617,611&amp;oid=cf28aa0ca3538708&amp;ei=UTF-8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643921" y="5625711"/>
            <a:ext cx="9144000" cy="505267"/>
          </a:xfrm>
        </p:spPr>
        <p:txBody>
          <a:bodyPr>
            <a:normAutofit lnSpcReduction="10000"/>
          </a:bodyPr>
          <a:lstStyle/>
          <a:p>
            <a:r>
              <a:rPr lang="zh-TW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圓體" panose="020F0509000000000000" pitchFamily="49" charset="-120"/>
                <a:ea typeface="華康中圓體" panose="020F0509000000000000" pitchFamily="49" charset="-120"/>
              </a:rPr>
              <a:t>預防宣導組：高雄市政府人事處</a:t>
            </a:r>
            <a:endParaRPr lang="zh-TW" alt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4" name="Text Box 8"/>
          <p:cNvSpPr txBox="1">
            <a:spLocks noGrp="1" noChangeArrowheads="1"/>
          </p:cNvSpPr>
          <p:nvPr>
            <p:ph type="ctrTitle"/>
          </p:nvPr>
        </p:nvSpPr>
        <p:spPr bwMode="auto">
          <a:xfrm>
            <a:off x="1524000" y="516061"/>
            <a:ext cx="9144000" cy="86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zh-TW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圓體" panose="020F0509000000000000" pitchFamily="49" charset="-120"/>
                <a:ea typeface="華康中圓體" panose="020F0509000000000000" pitchFamily="49" charset="-120"/>
              </a:rPr>
              <a:t>高雄市毒品危害防制中心</a:t>
            </a:r>
            <a:endParaRPr lang="zh-TW" altLang="en-US" sz="5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36200" y="4993957"/>
            <a:ext cx="1849204" cy="1796680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9644" y="143305"/>
            <a:ext cx="1582907" cy="1582907"/>
          </a:xfrm>
          <a:prstGeom prst="rect">
            <a:avLst/>
          </a:prstGeom>
        </p:spPr>
      </p:pic>
      <p:grpSp>
        <p:nvGrpSpPr>
          <p:cNvPr id="13" name="群組 12"/>
          <p:cNvGrpSpPr/>
          <p:nvPr/>
        </p:nvGrpSpPr>
        <p:grpSpPr>
          <a:xfrm>
            <a:off x="119449" y="119564"/>
            <a:ext cx="2079821" cy="1568548"/>
            <a:chOff x="121867" y="262317"/>
            <a:chExt cx="1895032" cy="1485663"/>
          </a:xfrm>
        </p:grpSpPr>
        <p:sp>
          <p:nvSpPr>
            <p:cNvPr id="11" name="禁止標誌 10"/>
            <p:cNvSpPr/>
            <p:nvPr/>
          </p:nvSpPr>
          <p:spPr>
            <a:xfrm rot="16500633">
              <a:off x="106273" y="277911"/>
              <a:ext cx="1485663" cy="1454476"/>
            </a:xfrm>
            <a:prstGeom prst="noSmoking">
              <a:avLst>
                <a:gd name="adj" fmla="val 10382"/>
              </a:avLst>
            </a:prstGeom>
            <a:solidFill>
              <a:srgbClr val="C80000"/>
            </a:solidFill>
            <a:ln>
              <a:solidFill>
                <a:srgbClr val="C8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FF0000"/>
                </a:solidFill>
              </a:endParaRPr>
            </a:p>
          </p:txBody>
        </p:sp>
        <p:sp>
          <p:nvSpPr>
            <p:cNvPr id="12" name="文字方塊 11"/>
            <p:cNvSpPr txBox="1"/>
            <p:nvPr/>
          </p:nvSpPr>
          <p:spPr>
            <a:xfrm>
              <a:off x="179558" y="621523"/>
              <a:ext cx="18373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4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nivers Condensed" panose="020B0606020202060204" pitchFamily="34" charset="0"/>
                </a:rPr>
                <a:t>DROUG</a:t>
              </a:r>
              <a:endPara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nivers Condensed" panose="020B0606020202060204" pitchFamily="34" charset="0"/>
              </a:endParaRPr>
            </a:p>
          </p:txBody>
        </p:sp>
      </p:grpSp>
      <p:pic>
        <p:nvPicPr>
          <p:cNvPr id="14" name="圖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5687" y="4993957"/>
            <a:ext cx="1881713" cy="179668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409"/>
          <a:stretch/>
        </p:blipFill>
        <p:spPr>
          <a:xfrm>
            <a:off x="0" y="1796680"/>
            <a:ext cx="12192000" cy="3182314"/>
          </a:xfrm>
          <a:prstGeom prst="rect">
            <a:avLst/>
          </a:prstGeom>
        </p:spPr>
      </p:pic>
      <p:sp>
        <p:nvSpPr>
          <p:cNvPr id="5" name="副標題 2"/>
          <p:cNvSpPr txBox="1">
            <a:spLocks/>
          </p:cNvSpPr>
          <p:nvPr/>
        </p:nvSpPr>
        <p:spPr>
          <a:xfrm>
            <a:off x="1524000" y="2267523"/>
            <a:ext cx="9876020" cy="1601513"/>
          </a:xfrm>
          <a:prstGeom prst="rect">
            <a:avLst/>
          </a:prstGeom>
        </p:spPr>
        <p:txBody>
          <a:bodyPr vert="horz" lIns="91440" tIns="45720" rIns="91440" bIns="45720" rtlCol="0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140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華康POP1體W9" panose="040B0909000000000000" pitchFamily="81" charset="-120"/>
                <a:ea typeface="華康POP1體W9" panose="040B0909000000000000" pitchFamily="81" charset="-120"/>
              </a:rPr>
              <a:t>反毒宣導</a:t>
            </a:r>
            <a:endParaRPr lang="zh-TW" altLang="en-US" sz="14000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華康POP1體W9" panose="040B0909000000000000" pitchFamily="81" charset="-120"/>
              <a:ea typeface="華康POP1體W9" panose="040B0909000000000000" pitchFamily="81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32604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a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CCCC"/>
          </a:solidFill>
          <a:ln>
            <a:solidFill>
              <a:srgbClr val="FF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25162" y="192130"/>
            <a:ext cx="10515600" cy="1325563"/>
          </a:xfrm>
        </p:spPr>
        <p:txBody>
          <a:bodyPr/>
          <a:lstStyle/>
          <a:p>
            <a:pPr eaLnBrk="1" hangingPunct="1"/>
            <a:r>
              <a:rPr lang="zh-TW" altLang="en-US" b="1" dirty="0" smtClean="0">
                <a:solidFill>
                  <a:srgbClr val="80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現實中 可能發生的毒品事件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5162" y="1529352"/>
            <a:ext cx="10515600" cy="4351338"/>
          </a:xfrm>
        </p:spPr>
        <p:txBody>
          <a:bodyPr/>
          <a:lstStyle/>
          <a:p>
            <a:pPr eaLnBrk="1" hangingPunct="1"/>
            <a:r>
              <a:rPr lang="zh-TW" altLang="en-US" b="1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重複引發犯罪、危害社會秩序</a:t>
            </a:r>
          </a:p>
          <a:p>
            <a:pPr eaLnBrk="1" hangingPunct="1"/>
            <a:r>
              <a:rPr lang="zh-TW" altLang="en-US" b="1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地下工廠私製、含有大量不明化學物質</a:t>
            </a:r>
          </a:p>
          <a:p>
            <a:pPr eaLnBrk="1" hangingPunct="1"/>
            <a:r>
              <a:rPr lang="zh-TW" alt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包裝通俗、容易流通</a:t>
            </a:r>
          </a:p>
          <a:p>
            <a:pPr eaLnBrk="1" hangingPunct="1"/>
            <a:r>
              <a:rPr lang="zh-TW" altLang="en-US" b="1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利用、引誘未成年者轉送或吸食</a:t>
            </a:r>
          </a:p>
          <a:p>
            <a:pPr eaLnBrk="1" hangingPunct="1"/>
            <a:endParaRPr lang="zh-TW" altLang="en-US" sz="1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/>
            <a:endParaRPr lang="zh-TW" altLang="en-US" sz="1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/>
            <a:endParaRPr lang="zh-TW" altLang="en-US" sz="1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/>
            <a:endParaRPr lang="zh-TW" altLang="en-US" sz="1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/>
            <a:endParaRPr lang="en-US" altLang="zh-TW" sz="1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6148" name="Picture 4" descr="DSCN209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5686" y="180471"/>
            <a:ext cx="1993850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 descr="JWH-122與Nicoti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5686" y="1940463"/>
            <a:ext cx="1993850" cy="1179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78" y="4135099"/>
            <a:ext cx="2857500" cy="2095500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741" y="4155849"/>
            <a:ext cx="3028013" cy="2095501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86" t="3864" r="12370"/>
          <a:stretch/>
        </p:blipFill>
        <p:spPr>
          <a:xfrm>
            <a:off x="9815686" y="3404606"/>
            <a:ext cx="1993850" cy="2825993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373" y="4135100"/>
            <a:ext cx="3185411" cy="20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69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572818" y="0"/>
            <a:ext cx="8229600" cy="990600"/>
          </a:xfrm>
        </p:spPr>
        <p:txBody>
          <a:bodyPr>
            <a:normAutofit/>
          </a:bodyPr>
          <a:lstStyle/>
          <a:p>
            <a:pPr eaLnBrk="1" hangingPunct="1"/>
            <a:r>
              <a:rPr lang="zh-TW" altLang="en-US" sz="4800" b="1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毒品之分級與分類</a:t>
            </a:r>
          </a:p>
        </p:txBody>
      </p:sp>
      <p:graphicFrame>
        <p:nvGraphicFramePr>
          <p:cNvPr id="4121" name="Group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5030753"/>
              </p:ext>
            </p:extLst>
          </p:nvPr>
        </p:nvGraphicFramePr>
        <p:xfrm>
          <a:off x="397817" y="1333123"/>
          <a:ext cx="11404601" cy="5388896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903273"/>
                <a:gridCol w="2386071"/>
                <a:gridCol w="2702302"/>
                <a:gridCol w="2555129"/>
                <a:gridCol w="2857826"/>
              </a:tblGrid>
              <a:tr h="6675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分級 </a:t>
                      </a:r>
                      <a:endParaRPr kumimoji="1" lang="zh-TW" alt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華康中圓體(P)" panose="020F0500000000000000" pitchFamily="34" charset="-120"/>
                        <a:ea typeface="華康中圓體(P)" panose="020F0500000000000000" pitchFamily="34" charset="-120"/>
                      </a:endParaRPr>
                    </a:p>
                  </a:txBody>
                  <a:tcPr marT="45728" marB="4572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第一級</a:t>
                      </a:r>
                      <a:endParaRPr kumimoji="1" lang="zh-TW" alt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華康中圓體(P)" panose="020F0500000000000000" pitchFamily="34" charset="-120"/>
                        <a:ea typeface="華康中圓體(P)" panose="020F0500000000000000" pitchFamily="34" charset="-120"/>
                      </a:endParaRPr>
                    </a:p>
                  </a:txBody>
                  <a:tcPr marT="45728" marB="45728" anchor="ctr" horzOverflow="overflow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第二級</a:t>
                      </a:r>
                      <a:endParaRPr kumimoji="1" lang="zh-TW" alt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華康中圓體(P)" panose="020F0500000000000000" pitchFamily="34" charset="-120"/>
                        <a:ea typeface="華康中圓體(P)" panose="020F0500000000000000" pitchFamily="34" charset="-120"/>
                      </a:endParaRPr>
                    </a:p>
                  </a:txBody>
                  <a:tcPr marT="45728" marB="45728" anchor="ctr" horzOverflow="overflow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第三級</a:t>
                      </a:r>
                      <a:endParaRPr kumimoji="1" lang="zh-TW" alt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華康中圓體(P)" panose="020F0500000000000000" pitchFamily="34" charset="-120"/>
                        <a:ea typeface="華康中圓體(P)" panose="020F0500000000000000" pitchFamily="34" charset="-120"/>
                      </a:endParaRPr>
                    </a:p>
                  </a:txBody>
                  <a:tcPr marT="45728" marB="45728" anchor="ctr" horzOverflow="overflow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u="none" strike="noStrike" cap="none" normalizeH="0" baseline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第四級</a:t>
                      </a:r>
                      <a:endParaRPr kumimoji="1" lang="zh-TW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華康中圓體(P)" panose="020F0500000000000000" pitchFamily="34" charset="-120"/>
                        <a:ea typeface="華康中圓體(P)" panose="020F0500000000000000" pitchFamily="34" charset="-120"/>
                      </a:endParaRPr>
                    </a:p>
                  </a:txBody>
                  <a:tcPr marT="45728" marB="45728" anchor="ctr" horzOverflow="overflow"/>
                </a:tc>
              </a:tr>
              <a:tr h="42480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常見濫用藥物</a:t>
                      </a:r>
                      <a:endParaRPr kumimoji="1" lang="zh-TW" alt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華康中圓體(P)" panose="020F0500000000000000" pitchFamily="34" charset="-120"/>
                        <a:ea typeface="華康中圓體(P)" panose="020F0500000000000000" pitchFamily="34" charset="-120"/>
                      </a:endParaRPr>
                    </a:p>
                  </a:txBody>
                  <a:tcPr marT="45728" marB="4572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en-US" altLang="zh-TW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 </a:t>
                      </a:r>
                      <a:r>
                        <a:rPr kumimoji="1" lang="zh-TW" alt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海洛因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zh-TW" alt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 嗎啡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zh-TW" alt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 鴉片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zh-TW" alt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 古柯鹼</a:t>
                      </a:r>
                      <a:endParaRPr kumimoji="1" lang="zh-TW" alt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華康中圓體(P)" panose="020F0500000000000000" pitchFamily="34" charset="-120"/>
                        <a:ea typeface="華康中圓體(P)" panose="020F0500000000000000" pitchFamily="34" charset="-120"/>
                      </a:endParaRPr>
                    </a:p>
                  </a:txBody>
                  <a:tcPr marT="45728" marB="45728" anchor="ctr" horzOverflow="overflow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zh-TW" alt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安非他命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en-US" altLang="zh-TW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MDMA (</a:t>
                      </a:r>
                      <a:r>
                        <a:rPr kumimoji="1" lang="zh-TW" alt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搖頭丸</a:t>
                      </a:r>
                      <a:r>
                        <a:rPr kumimoji="1" lang="en-US" altLang="zh-TW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zh-TW" alt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大麻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en-US" altLang="zh-TW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LSD (</a:t>
                      </a:r>
                      <a:r>
                        <a:rPr kumimoji="1" lang="zh-TW" alt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搖腳丸</a:t>
                      </a:r>
                      <a:r>
                        <a:rPr kumimoji="1" lang="en-US" altLang="zh-TW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en-US" altLang="zh-TW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GHB (G</a:t>
                      </a:r>
                      <a:r>
                        <a:rPr kumimoji="1" lang="zh-TW" alt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水</a:t>
                      </a:r>
                      <a:r>
                        <a:rPr kumimoji="1" lang="en-US" altLang="zh-TW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en-US" altLang="zh-TW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PCP (</a:t>
                      </a:r>
                      <a:r>
                        <a:rPr kumimoji="1" lang="zh-TW" alt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天使塵</a:t>
                      </a:r>
                      <a:r>
                        <a:rPr kumimoji="1" lang="en-US" altLang="zh-TW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en-US" altLang="zh-TW" sz="28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Psilocybine</a:t>
                      </a:r>
                      <a:endParaRPr kumimoji="1" lang="en-US" altLang="zh-TW" sz="2800" u="none" strike="noStrike" cap="none" normalizeH="0" baseline="0" dirty="0" smtClean="0">
                        <a:ln>
                          <a:noFill/>
                        </a:ln>
                        <a:effectLst/>
                        <a:latin typeface="華康中圓體(P)" panose="020F0500000000000000" pitchFamily="34" charset="-120"/>
                        <a:ea typeface="華康中圓體(P)" panose="020F0500000000000000" pitchFamily="34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 </a:t>
                      </a:r>
                      <a:r>
                        <a:rPr kumimoji="1" lang="en-US" altLang="zh-TW" sz="28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Psilocine</a:t>
                      </a:r>
                      <a:r>
                        <a:rPr kumimoji="1" lang="en-US" altLang="zh-TW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(</a:t>
                      </a:r>
                      <a:r>
                        <a:rPr kumimoji="1" lang="zh-TW" alt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魔菇</a:t>
                      </a:r>
                      <a:r>
                        <a:rPr kumimoji="1" lang="en-US" altLang="zh-TW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)</a:t>
                      </a:r>
                      <a:endParaRPr kumimoji="1" lang="en-US" altLang="zh-TW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華康中圓體(P)" panose="020F0500000000000000" pitchFamily="34" charset="-120"/>
                        <a:ea typeface="華康中圓體(P)" panose="020F0500000000000000" pitchFamily="34" charset="-120"/>
                      </a:endParaRPr>
                    </a:p>
                  </a:txBody>
                  <a:tcPr marT="45728" marB="45728" anchor="ctr" horzOverflow="overflow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en-US" altLang="zh-TW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 K</a:t>
                      </a:r>
                      <a:r>
                        <a:rPr kumimoji="1" lang="zh-TW" alt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他命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zh-TW" alt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 </a:t>
                      </a:r>
                      <a:r>
                        <a:rPr kumimoji="1" lang="en-US" altLang="zh-TW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FM2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en-US" altLang="zh-TW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Tramadol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 (</a:t>
                      </a:r>
                      <a:r>
                        <a:rPr kumimoji="1" lang="zh-TW" alt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特拉嗎竇</a:t>
                      </a:r>
                      <a:r>
                        <a:rPr kumimoji="1" lang="en-US" altLang="zh-TW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en-US" altLang="zh-TW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 </a:t>
                      </a:r>
                      <a:r>
                        <a:rPr kumimoji="1" lang="zh-TW" alt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小白板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zh-TW" alt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 紅中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zh-TW" alt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 青發</a:t>
                      </a:r>
                      <a:endParaRPr kumimoji="1" lang="zh-TW" alt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華康中圓體(P)" panose="020F0500000000000000" pitchFamily="34" charset="-120"/>
                        <a:ea typeface="華康中圓體(P)" panose="020F0500000000000000" pitchFamily="34" charset="-120"/>
                      </a:endParaRPr>
                    </a:p>
                  </a:txBody>
                  <a:tcPr marT="45728" marB="45728" anchor="ctr" horzOverflow="overflow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en-US" altLang="zh-TW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Alprazolam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  (</a:t>
                      </a:r>
                      <a:r>
                        <a:rPr kumimoji="1" lang="zh-TW" alt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蝴蝶片</a:t>
                      </a:r>
                      <a:r>
                        <a:rPr kumimoji="1" lang="en-US" altLang="zh-TW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en-US" altLang="zh-TW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Diazepam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  (</a:t>
                      </a:r>
                      <a:r>
                        <a:rPr kumimoji="1" lang="zh-TW" alt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安定、煩寧</a:t>
                      </a:r>
                      <a:r>
                        <a:rPr kumimoji="1" lang="en-US" altLang="zh-TW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en-US" altLang="zh-TW" sz="28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Nimetazepam</a:t>
                      </a:r>
                      <a:endParaRPr kumimoji="1" lang="en-US" altLang="zh-TW" sz="2800" u="none" strike="noStrike" cap="none" normalizeH="0" baseline="0" dirty="0" smtClean="0">
                        <a:ln>
                          <a:noFill/>
                        </a:ln>
                        <a:effectLst/>
                        <a:latin typeface="華康中圓體(P)" panose="020F0500000000000000" pitchFamily="34" charset="-120"/>
                        <a:ea typeface="華康中圓體(P)" panose="020F0500000000000000" pitchFamily="34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   (</a:t>
                      </a:r>
                      <a:r>
                        <a:rPr kumimoji="1" lang="zh-TW" alt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一粒眠、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    紅豆、</a:t>
                      </a:r>
                      <a:r>
                        <a:rPr kumimoji="1" lang="en-US" altLang="zh-TW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K5)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en-US" altLang="zh-TW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Zolpidem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  (</a:t>
                      </a:r>
                      <a:r>
                        <a:rPr kumimoji="1" lang="zh-TW" alt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佐沛眠</a:t>
                      </a:r>
                      <a:r>
                        <a:rPr kumimoji="1" lang="en-US" altLang="zh-TW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圓體(P)" panose="020F0500000000000000" pitchFamily="34" charset="-120"/>
                          <a:ea typeface="華康中圓體(P)" panose="020F0500000000000000" pitchFamily="34" charset="-120"/>
                        </a:rPr>
                        <a:t>)</a:t>
                      </a:r>
                      <a:endParaRPr kumimoji="1" lang="en-US" altLang="zh-TW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華康中圓體(P)" panose="020F0500000000000000" pitchFamily="34" charset="-120"/>
                        <a:ea typeface="華康中圓體(P)" panose="020F0500000000000000" pitchFamily="34" charset="-120"/>
                      </a:endParaRPr>
                    </a:p>
                  </a:txBody>
                  <a:tcPr marT="45728" marB="45728" anchor="ctr" horzOverflow="overflow"/>
                </a:tc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1900537" y="809903"/>
            <a:ext cx="91738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dirty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毒品依其</a:t>
            </a:r>
            <a:r>
              <a:rPr lang="en-US" altLang="zh-TW" sz="2800" dirty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"</a:t>
            </a:r>
            <a:r>
              <a:rPr lang="zh-TW" altLang="en-US" sz="2800" dirty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成癮性</a:t>
            </a:r>
            <a:r>
              <a:rPr lang="en-US" altLang="zh-TW" sz="2800" dirty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"</a:t>
            </a:r>
            <a:r>
              <a:rPr lang="zh-TW" altLang="en-US" sz="2800" dirty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、</a:t>
            </a:r>
            <a:r>
              <a:rPr lang="en-US" altLang="zh-TW" sz="2800" dirty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"</a:t>
            </a:r>
            <a:r>
              <a:rPr lang="zh-TW" altLang="en-US" sz="2800" dirty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濫用性</a:t>
            </a:r>
            <a:r>
              <a:rPr lang="en-US" altLang="zh-TW" sz="2800" dirty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"</a:t>
            </a:r>
            <a:r>
              <a:rPr lang="zh-TW" altLang="en-US" sz="2800" dirty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及對</a:t>
            </a:r>
            <a:r>
              <a:rPr lang="en-US" altLang="zh-TW" sz="2800" dirty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"</a:t>
            </a:r>
            <a:r>
              <a:rPr lang="zh-TW" altLang="en-US" sz="2800" dirty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社會危害性</a:t>
            </a:r>
            <a:r>
              <a:rPr lang="en-US" altLang="zh-TW" sz="2800" dirty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"</a:t>
            </a:r>
            <a:r>
              <a:rPr lang="zh-TW" altLang="en-US" sz="2800" dirty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分為四級 </a:t>
            </a:r>
          </a:p>
        </p:txBody>
      </p:sp>
    </p:spTree>
    <p:extLst>
      <p:ext uri="{BB962C8B-B14F-4D97-AF65-F5344CB8AC3E}">
        <p14:creationId xmlns:p14="http://schemas.microsoft.com/office/powerpoint/2010/main" val="212986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CCCC"/>
          </a:solidFill>
          <a:ln>
            <a:solidFill>
              <a:srgbClr val="FF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192506" y="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5400" b="1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毒品 與 我國法律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59375" y="605824"/>
            <a:ext cx="11590982" cy="16080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3600" b="1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在我國</a:t>
            </a:r>
            <a:r>
              <a:rPr lang="zh-TW" altLang="en-US" sz="3600" b="1" dirty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，</a:t>
            </a:r>
            <a:endParaRPr lang="en-US" altLang="zh-TW" sz="3600" b="1" dirty="0" smtClean="0"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  <a:p>
            <a:r>
              <a:rPr lang="zh-TW" altLang="en-US" sz="3600" b="1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凡</a:t>
            </a:r>
            <a:r>
              <a:rPr lang="zh-TW" altLang="en-US" sz="3600" b="1" dirty="0">
                <a:solidFill>
                  <a:srgbClr val="C0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持有、吸食、運輸、製造、販賣</a:t>
            </a:r>
            <a:r>
              <a:rPr lang="zh-TW" altLang="en-US" sz="3600" b="1" dirty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，均有</a:t>
            </a:r>
            <a:r>
              <a:rPr lang="zh-TW" altLang="en-US" sz="3600" b="1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罪 </a:t>
            </a:r>
            <a:r>
              <a:rPr lang="en-US" altLang="zh-TW" sz="3600" b="1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!</a:t>
            </a:r>
            <a:endParaRPr lang="zh-TW" altLang="en-US" sz="3600" b="1" dirty="0"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2211299"/>
              </p:ext>
            </p:extLst>
          </p:nvPr>
        </p:nvGraphicFramePr>
        <p:xfrm>
          <a:off x="551935" y="2018270"/>
          <a:ext cx="11043165" cy="4415479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853633"/>
                <a:gridCol w="3482587"/>
                <a:gridCol w="2887175"/>
                <a:gridCol w="2819770"/>
              </a:tblGrid>
              <a:tr h="29969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行為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第一級毒品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第二級毒品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第三級毒品</a:t>
                      </a:r>
                    </a:p>
                  </a:txBody>
                  <a:tcPr marL="9525" marR="9525" marT="9525" marB="9525" anchor="ctr"/>
                </a:tc>
              </a:tr>
              <a:tr h="57767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製造運輸販賣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死刑或</a:t>
                      </a:r>
                      <a:r>
                        <a:rPr lang="zh-TW" altLang="en-US" sz="16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無期徒刑</a:t>
                      </a:r>
                      <a:endParaRPr lang="en-US" altLang="zh-TW" sz="1600" dirty="0" smtClean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/>
                      <a:r>
                        <a:rPr lang="en-US" altLang="zh-TW" sz="16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﹝</a:t>
                      </a:r>
                      <a:r>
                        <a:rPr lang="zh-TW" altLang="en-US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一千萬元以下</a:t>
                      </a:r>
                      <a:r>
                        <a:rPr lang="en-US" altLang="zh-TW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﹞</a:t>
                      </a:r>
                      <a:endParaRPr lang="zh-TW" altLang="en-US" sz="16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無期徒刑或七年</a:t>
                      </a:r>
                      <a:r>
                        <a:rPr lang="zh-TW" altLang="en-US" sz="16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以上</a:t>
                      </a:r>
                      <a:endParaRPr lang="en-US" altLang="zh-TW" sz="1600" dirty="0" smtClean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/>
                      <a:r>
                        <a:rPr lang="en-US" altLang="zh-TW" sz="16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﹝</a:t>
                      </a:r>
                      <a:r>
                        <a:rPr lang="zh-TW" altLang="en-US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七百萬元以下</a:t>
                      </a:r>
                      <a:r>
                        <a:rPr lang="en-US" altLang="zh-TW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﹞</a:t>
                      </a:r>
                      <a:endParaRPr lang="zh-TW" altLang="en-US" sz="16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五年</a:t>
                      </a:r>
                      <a:r>
                        <a:rPr lang="zh-TW" altLang="en-US" sz="16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以上</a:t>
                      </a:r>
                      <a:endParaRPr lang="en-US" altLang="zh-TW" sz="1600" dirty="0" smtClean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/>
                      <a:r>
                        <a:rPr lang="en-US" altLang="zh-TW" sz="16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﹝</a:t>
                      </a:r>
                      <a:r>
                        <a:rPr lang="zh-TW" altLang="en-US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五百萬元以下</a:t>
                      </a:r>
                      <a:r>
                        <a:rPr lang="en-US" altLang="zh-TW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﹞</a:t>
                      </a:r>
                      <a:endParaRPr lang="zh-TW" altLang="en-US" sz="16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9525" anchor="ctr"/>
                </a:tc>
              </a:tr>
              <a:tr h="57767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意圖販賣而持有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無期徒刑或十年</a:t>
                      </a:r>
                      <a:r>
                        <a:rPr lang="zh-TW" altLang="en-US" sz="16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以上</a:t>
                      </a:r>
                      <a:endParaRPr lang="en-US" altLang="zh-TW" sz="1600" dirty="0" smtClean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/>
                      <a:r>
                        <a:rPr lang="en-US" altLang="zh-TW" sz="16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﹝</a:t>
                      </a:r>
                      <a:r>
                        <a:rPr lang="zh-TW" altLang="en-US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七百萬元以下</a:t>
                      </a:r>
                      <a:r>
                        <a:rPr lang="en-US" altLang="zh-TW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﹞</a:t>
                      </a:r>
                      <a:endParaRPr lang="zh-TW" altLang="en-US" sz="16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五年</a:t>
                      </a:r>
                      <a:r>
                        <a:rPr lang="zh-TW" altLang="en-US" sz="16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以上</a:t>
                      </a:r>
                      <a:endParaRPr lang="en-US" altLang="zh-TW" sz="1600" dirty="0" smtClean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/>
                      <a:r>
                        <a:rPr lang="en-US" altLang="zh-TW" sz="16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﹝</a:t>
                      </a:r>
                      <a:r>
                        <a:rPr lang="zh-TW" altLang="en-US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五百萬元以下</a:t>
                      </a:r>
                      <a:r>
                        <a:rPr lang="en-US" altLang="zh-TW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﹞</a:t>
                      </a:r>
                      <a:endParaRPr lang="zh-TW" altLang="en-US" sz="16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三年以上十年</a:t>
                      </a:r>
                      <a:r>
                        <a:rPr lang="zh-TW" altLang="en-US" sz="16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以下</a:t>
                      </a:r>
                      <a:endParaRPr lang="en-US" altLang="zh-TW" sz="1600" dirty="0" smtClean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/>
                      <a:r>
                        <a:rPr lang="en-US" altLang="zh-TW" sz="16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﹝</a:t>
                      </a:r>
                      <a:r>
                        <a:rPr lang="zh-TW" altLang="en-US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三百萬元以下</a:t>
                      </a:r>
                      <a:r>
                        <a:rPr lang="en-US" altLang="zh-TW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﹞</a:t>
                      </a:r>
                      <a:endParaRPr lang="zh-TW" altLang="en-US" sz="16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9525" anchor="ctr"/>
                </a:tc>
              </a:tr>
              <a:tr h="83822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強暴脅迫欺瞞或非法方法使人施用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死刑、無期徒刑或十年</a:t>
                      </a:r>
                      <a:r>
                        <a:rPr lang="zh-TW" altLang="en-US" sz="16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以上</a:t>
                      </a:r>
                      <a:endParaRPr lang="en-US" altLang="zh-TW" sz="1600" dirty="0" smtClean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/>
                      <a:r>
                        <a:rPr lang="en-US" altLang="zh-TW" sz="16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﹝</a:t>
                      </a:r>
                      <a:r>
                        <a:rPr lang="zh-TW" altLang="en-US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一千萬元以下</a:t>
                      </a:r>
                      <a:r>
                        <a:rPr lang="en-US" altLang="zh-TW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﹞</a:t>
                      </a:r>
                      <a:endParaRPr lang="zh-TW" altLang="en-US" sz="16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無期徒刑或七年</a:t>
                      </a:r>
                      <a:r>
                        <a:rPr lang="zh-TW" altLang="en-US" sz="16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以上</a:t>
                      </a:r>
                      <a:endParaRPr lang="en-US" altLang="zh-TW" sz="1600" dirty="0" smtClean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/>
                      <a:r>
                        <a:rPr lang="en-US" altLang="zh-TW" sz="16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﹝</a:t>
                      </a:r>
                      <a:r>
                        <a:rPr lang="zh-TW" altLang="en-US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七百萬元以下</a:t>
                      </a:r>
                      <a:r>
                        <a:rPr lang="en-US" altLang="zh-TW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﹞</a:t>
                      </a:r>
                      <a:endParaRPr lang="zh-TW" altLang="en-US" sz="16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五年</a:t>
                      </a:r>
                      <a:r>
                        <a:rPr lang="zh-TW" altLang="en-US" sz="16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以上</a:t>
                      </a:r>
                      <a:endParaRPr lang="en-US" altLang="zh-TW" sz="1600" dirty="0" smtClean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/>
                      <a:r>
                        <a:rPr lang="en-US" altLang="zh-TW" sz="16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﹝</a:t>
                      </a:r>
                      <a:r>
                        <a:rPr lang="zh-TW" altLang="en-US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五百萬元以下</a:t>
                      </a:r>
                      <a:r>
                        <a:rPr lang="en-US" altLang="zh-TW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﹞</a:t>
                      </a:r>
                      <a:endParaRPr lang="zh-TW" altLang="en-US" sz="16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9525" anchor="ctr"/>
                </a:tc>
              </a:tr>
              <a:tr h="57767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引誘他人施用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三年以上十年</a:t>
                      </a:r>
                      <a:r>
                        <a:rPr lang="zh-TW" altLang="en-US" sz="16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以下</a:t>
                      </a:r>
                      <a:endParaRPr lang="en-US" altLang="zh-TW" sz="1600" dirty="0" smtClean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/>
                      <a:r>
                        <a:rPr lang="en-US" altLang="zh-TW" sz="16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﹝</a:t>
                      </a:r>
                      <a:r>
                        <a:rPr lang="zh-TW" altLang="en-US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三百萬元以下</a:t>
                      </a:r>
                      <a:r>
                        <a:rPr lang="en-US" altLang="zh-TW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﹞</a:t>
                      </a:r>
                      <a:endParaRPr lang="zh-TW" altLang="en-US" sz="16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一年以上七年</a:t>
                      </a:r>
                      <a:r>
                        <a:rPr lang="zh-TW" altLang="en-US" sz="16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以下</a:t>
                      </a:r>
                      <a:endParaRPr lang="en-US" altLang="zh-TW" sz="1600" dirty="0" smtClean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/>
                      <a:r>
                        <a:rPr lang="en-US" altLang="zh-TW" sz="16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﹝</a:t>
                      </a:r>
                      <a:r>
                        <a:rPr lang="zh-TW" altLang="en-US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一百萬元以下</a:t>
                      </a:r>
                      <a:r>
                        <a:rPr lang="en-US" altLang="zh-TW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﹞</a:t>
                      </a:r>
                      <a:endParaRPr lang="zh-TW" altLang="en-US" sz="16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六月以上五年</a:t>
                      </a:r>
                      <a:r>
                        <a:rPr lang="zh-TW" altLang="en-US" sz="16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以下</a:t>
                      </a:r>
                      <a:endParaRPr lang="en-US" altLang="zh-TW" sz="1600" dirty="0" smtClean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/>
                      <a:r>
                        <a:rPr lang="en-US" altLang="zh-TW" sz="16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﹝</a:t>
                      </a:r>
                      <a:r>
                        <a:rPr lang="zh-TW" altLang="en-US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七十萬元以下</a:t>
                      </a:r>
                      <a:r>
                        <a:rPr lang="en-US" altLang="zh-TW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﹞</a:t>
                      </a:r>
                      <a:endParaRPr lang="zh-TW" altLang="en-US" sz="16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9525" anchor="ctr"/>
                </a:tc>
              </a:tr>
              <a:tr h="57767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轉讓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一年以上七年</a:t>
                      </a:r>
                      <a:r>
                        <a:rPr lang="zh-TW" altLang="en-US" sz="16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以下</a:t>
                      </a:r>
                      <a:endParaRPr lang="en-US" altLang="zh-TW" sz="1600" dirty="0" smtClean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/>
                      <a:r>
                        <a:rPr lang="en-US" altLang="zh-TW" sz="16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﹝</a:t>
                      </a:r>
                      <a:r>
                        <a:rPr lang="zh-TW" altLang="en-US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一百萬元以下</a:t>
                      </a:r>
                      <a:r>
                        <a:rPr lang="en-US" altLang="zh-TW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﹞</a:t>
                      </a:r>
                      <a:endParaRPr lang="zh-TW" altLang="en-US" sz="16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六月以上五年</a:t>
                      </a:r>
                      <a:r>
                        <a:rPr lang="zh-TW" altLang="en-US" sz="16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以下</a:t>
                      </a:r>
                      <a:endParaRPr lang="en-US" altLang="zh-TW" sz="1600" dirty="0" smtClean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/>
                      <a:r>
                        <a:rPr lang="en-US" altLang="zh-TW" sz="16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﹝</a:t>
                      </a:r>
                      <a:r>
                        <a:rPr lang="zh-TW" altLang="en-US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七十萬元以下</a:t>
                      </a:r>
                      <a:r>
                        <a:rPr lang="en-US" altLang="zh-TW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﹞</a:t>
                      </a:r>
                      <a:endParaRPr lang="zh-TW" altLang="en-US" sz="16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三年</a:t>
                      </a:r>
                      <a:r>
                        <a:rPr lang="zh-TW" altLang="en-US" sz="16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以下</a:t>
                      </a:r>
                      <a:endParaRPr lang="en-US" altLang="zh-TW" sz="1600" dirty="0" smtClean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/>
                      <a:r>
                        <a:rPr lang="en-US" altLang="zh-TW" sz="16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﹝</a:t>
                      </a:r>
                      <a:r>
                        <a:rPr lang="zh-TW" altLang="en-US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三十萬元以下</a:t>
                      </a:r>
                      <a:r>
                        <a:rPr lang="en-US" altLang="zh-TW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﹞</a:t>
                      </a:r>
                      <a:endParaRPr lang="zh-TW" altLang="en-US" sz="16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9525" anchor="ctr"/>
                </a:tc>
              </a:tr>
              <a:tr h="38917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施用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六月以上五年以下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三年以下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</a:p>
                  </a:txBody>
                  <a:tcPr marL="9525" marR="9525" marT="9525" marB="9525" anchor="ctr"/>
                </a:tc>
              </a:tr>
              <a:tr h="57767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持有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三年以下</a:t>
                      </a:r>
                      <a:r>
                        <a:rPr lang="zh-TW" altLang="en-US" sz="16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拘役</a:t>
                      </a:r>
                      <a:endParaRPr lang="en-US" altLang="zh-TW" sz="1600" dirty="0" smtClean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/>
                      <a:r>
                        <a:rPr lang="en-US" altLang="zh-TW" sz="16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﹝</a:t>
                      </a:r>
                      <a:r>
                        <a:rPr lang="zh-TW" altLang="en-US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五萬元以下</a:t>
                      </a:r>
                      <a:r>
                        <a:rPr lang="en-US" altLang="zh-TW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﹞</a:t>
                      </a:r>
                      <a:endParaRPr lang="zh-TW" altLang="en-US" sz="16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二年以下</a:t>
                      </a:r>
                      <a:r>
                        <a:rPr lang="zh-TW" altLang="en-US" sz="16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拘役</a:t>
                      </a:r>
                      <a:endParaRPr lang="en-US" altLang="zh-TW" sz="1600" dirty="0" smtClean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/>
                      <a:r>
                        <a:rPr lang="en-US" altLang="zh-TW" sz="16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﹝</a:t>
                      </a:r>
                      <a:r>
                        <a:rPr lang="zh-TW" altLang="en-US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三萬元以下</a:t>
                      </a:r>
                      <a:r>
                        <a:rPr lang="en-US" altLang="zh-TW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﹞</a:t>
                      </a:r>
                      <a:endParaRPr lang="zh-TW" altLang="en-US" sz="16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3132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24" descr="body2 拷貝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2470" y="422165"/>
            <a:ext cx="2771774" cy="6392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AutoShape 33"/>
          <p:cNvSpPr>
            <a:spLocks noChangeArrowheads="1"/>
          </p:cNvSpPr>
          <p:nvPr/>
        </p:nvSpPr>
        <p:spPr bwMode="auto">
          <a:xfrm>
            <a:off x="980303" y="2101096"/>
            <a:ext cx="3112009" cy="1004511"/>
          </a:xfrm>
          <a:prstGeom prst="wedgeRectCallout">
            <a:avLst>
              <a:gd name="adj1" fmla="val 129013"/>
              <a:gd name="adj2" fmla="val -97666"/>
            </a:avLst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  <a:extLst/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endParaRPr kumimoji="0" lang="zh-TW" altLang="zh-TW"/>
          </a:p>
        </p:txBody>
      </p:sp>
      <p:sp>
        <p:nvSpPr>
          <p:cNvPr id="1030" name="AutoShape 25"/>
          <p:cNvSpPr>
            <a:spLocks noChangeArrowheads="1"/>
          </p:cNvSpPr>
          <p:nvPr/>
        </p:nvSpPr>
        <p:spPr bwMode="auto">
          <a:xfrm>
            <a:off x="782595" y="3505442"/>
            <a:ext cx="3309717" cy="1291983"/>
          </a:xfrm>
          <a:prstGeom prst="wedgeRectCallout">
            <a:avLst>
              <a:gd name="adj1" fmla="val 83665"/>
              <a:gd name="adj2" fmla="val -53447"/>
            </a:avLst>
          </a:prstGeom>
          <a:solidFill>
            <a:schemeClr val="bg1">
              <a:lumMod val="8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endParaRPr kumimoji="0" lang="zh-TW" altLang="zh-TW"/>
          </a:p>
        </p:txBody>
      </p:sp>
      <p:pic>
        <p:nvPicPr>
          <p:cNvPr id="1031" name="Picture 26" descr="lungs 拷貝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5F9F8"/>
              </a:clrFrom>
              <a:clrTo>
                <a:srgbClr val="F5F9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295" y="3590688"/>
            <a:ext cx="878364" cy="946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Text Box 27"/>
          <p:cNvSpPr txBox="1">
            <a:spLocks noChangeArrowheads="1"/>
          </p:cNvSpPr>
          <p:nvPr/>
        </p:nvSpPr>
        <p:spPr bwMode="auto">
          <a:xfrm>
            <a:off x="1922012" y="3590688"/>
            <a:ext cx="2025983" cy="1144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Plain">
              <a:avLst/>
            </a:prstTxWarp>
            <a:spAutoFit/>
          </a:bodyPr>
          <a:lstStyle/>
          <a:p>
            <a:pPr eaLnBrk="0" hangingPunct="0">
              <a:defRPr/>
            </a:pPr>
            <a:r>
              <a:rPr lang="zh-TW" altLang="en-US" sz="1400" b="1" dirty="0">
                <a:solidFill>
                  <a:srgbClr val="0000FF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肺部</a:t>
            </a:r>
            <a:r>
              <a:rPr lang="zh-TW" altLang="en-US" b="1" dirty="0">
                <a:solidFill>
                  <a:srgbClr val="0000FF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：</a:t>
            </a:r>
            <a:endParaRPr lang="zh-TW" altLang="en-US" sz="1400" b="1" dirty="0">
              <a:solidFill>
                <a:srgbClr val="0000FF"/>
              </a:solidFill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  <a:p>
            <a:pPr eaLnBrk="0" hangingPunct="0">
              <a:defRPr/>
            </a:pPr>
            <a:r>
              <a:rPr lang="zh-TW" altLang="en-US" sz="1400" b="1" dirty="0">
                <a:solidFill>
                  <a:srgbClr val="FF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肺氧氣容量減少，肺功能減弱、肺水腫</a:t>
            </a:r>
            <a:r>
              <a:rPr lang="en-US" altLang="zh-TW" sz="1400" b="1" dirty="0">
                <a:solidFill>
                  <a:srgbClr val="FF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(</a:t>
            </a:r>
            <a:r>
              <a:rPr lang="zh-TW" altLang="en-US" sz="1400" b="1" dirty="0">
                <a:solidFill>
                  <a:srgbClr val="FF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安非他命</a:t>
            </a:r>
            <a:r>
              <a:rPr lang="en-US" altLang="zh-TW" sz="1400" b="1" dirty="0" smtClean="0">
                <a:solidFill>
                  <a:srgbClr val="FF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)</a:t>
            </a:r>
            <a:endParaRPr lang="zh-TW" altLang="en-US" sz="1400" b="1" dirty="0">
              <a:solidFill>
                <a:srgbClr val="FF0000"/>
              </a:solidFill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</p:txBody>
      </p:sp>
      <p:sp>
        <p:nvSpPr>
          <p:cNvPr id="1033" name="AutoShape 28"/>
          <p:cNvSpPr>
            <a:spLocks noChangeArrowheads="1"/>
          </p:cNvSpPr>
          <p:nvPr/>
        </p:nvSpPr>
        <p:spPr bwMode="auto">
          <a:xfrm>
            <a:off x="1412459" y="5251649"/>
            <a:ext cx="2870434" cy="945639"/>
          </a:xfrm>
          <a:prstGeom prst="wedgeRectCallout">
            <a:avLst>
              <a:gd name="adj1" fmla="val 88780"/>
              <a:gd name="adj2" fmla="val -127157"/>
            </a:avLst>
          </a:prstGeom>
          <a:solidFill>
            <a:schemeClr val="bg1">
              <a:lumMod val="50000"/>
            </a:schemeClr>
          </a:solidFill>
          <a:ln w="9525">
            <a:solidFill>
              <a:schemeClr val="tx1">
                <a:lumMod val="95000"/>
                <a:lumOff val="5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zh-TW" altLang="zh-TW" b="1">
              <a:ln w="18000">
                <a:solidFill>
                  <a:schemeClr val="bg1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035" name="Text Box 30"/>
          <p:cNvSpPr txBox="1">
            <a:spLocks noChangeArrowheads="1"/>
          </p:cNvSpPr>
          <p:nvPr/>
        </p:nvSpPr>
        <p:spPr bwMode="auto">
          <a:xfrm>
            <a:off x="1992313" y="4797425"/>
            <a:ext cx="25193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Plain">
              <a:avLst/>
            </a:prstTxWarp>
            <a:spAutoFit/>
          </a:bodyPr>
          <a:lstStyle/>
          <a:p>
            <a:pPr eaLnBrk="0" hangingPunct="0">
              <a:defRPr/>
            </a:pPr>
            <a:endParaRPr lang="zh-TW" altLang="en-US" sz="1400" dirty="0">
              <a:solidFill>
                <a:srgbClr val="0000FF"/>
              </a:solidFill>
            </a:endParaRPr>
          </a:p>
        </p:txBody>
      </p:sp>
      <p:sp>
        <p:nvSpPr>
          <p:cNvPr id="4" name="AutoShape 31"/>
          <p:cNvSpPr>
            <a:spLocks noChangeArrowheads="1"/>
          </p:cNvSpPr>
          <p:nvPr/>
        </p:nvSpPr>
        <p:spPr bwMode="auto">
          <a:xfrm>
            <a:off x="980303" y="765134"/>
            <a:ext cx="3412311" cy="1161939"/>
          </a:xfrm>
          <a:prstGeom prst="wedgeRectCallout">
            <a:avLst>
              <a:gd name="adj1" fmla="val 81535"/>
              <a:gd name="adj2" fmla="val -28310"/>
            </a:avLst>
          </a:prstGeom>
          <a:solidFill>
            <a:schemeClr val="bg1">
              <a:lumMod val="8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endParaRPr kumimoji="0" lang="zh-TW" altLang="zh-TW"/>
          </a:p>
        </p:txBody>
      </p:sp>
      <p:sp>
        <p:nvSpPr>
          <p:cNvPr id="1036" name="AutoShape 35"/>
          <p:cNvSpPr>
            <a:spLocks noChangeArrowheads="1"/>
          </p:cNvSpPr>
          <p:nvPr/>
        </p:nvSpPr>
        <p:spPr bwMode="auto">
          <a:xfrm>
            <a:off x="7924800" y="228602"/>
            <a:ext cx="3441482" cy="1142998"/>
          </a:xfrm>
          <a:prstGeom prst="wedgeRectCallout">
            <a:avLst>
              <a:gd name="adj1" fmla="val -91061"/>
              <a:gd name="adj2" fmla="val 45900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xtLst/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endParaRPr kumimoji="0" lang="zh-TW" altLang="zh-TW"/>
          </a:p>
        </p:txBody>
      </p:sp>
      <p:pic>
        <p:nvPicPr>
          <p:cNvPr id="1037" name="Picture 36" descr="eye 拷貝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7596" y="393987"/>
            <a:ext cx="1201101" cy="1010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26" name="Object 37"/>
          <p:cNvGraphicFramePr>
            <a:graphicFrameLocks noChangeAspect="1"/>
          </p:cNvGraphicFramePr>
          <p:nvPr/>
        </p:nvGraphicFramePr>
        <p:xfrm>
          <a:off x="6997700" y="2295526"/>
          <a:ext cx="992188" cy="352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Image" r:id="rId6" imgW="723554" imgH="2679365" progId="">
                  <p:embed/>
                </p:oleObj>
              </mc:Choice>
              <mc:Fallback>
                <p:oleObj name="Image" r:id="rId6" imgW="723554" imgH="267936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clrChange>
                          <a:clrFrom>
                            <a:srgbClr val="FEFEFE"/>
                          </a:clrFrom>
                          <a:clrTo>
                            <a:srgbClr val="FEFEFE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97700" y="2295526"/>
                        <a:ext cx="992188" cy="3527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9" name="AutoShape 38"/>
          <p:cNvSpPr>
            <a:spLocks noChangeArrowheads="1"/>
          </p:cNvSpPr>
          <p:nvPr/>
        </p:nvSpPr>
        <p:spPr bwMode="auto">
          <a:xfrm>
            <a:off x="7924800" y="2725877"/>
            <a:ext cx="3453969" cy="1214012"/>
          </a:xfrm>
          <a:prstGeom prst="wedgeRectCallout">
            <a:avLst>
              <a:gd name="adj1" fmla="val -99483"/>
              <a:gd name="adj2" fmla="val 56668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 eaLnBrk="0" hangingPunct="0">
              <a:defRPr/>
            </a:pPr>
            <a:endParaRPr lang="zh-TW" altLang="zh-TW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Picture 39" descr="heart 拷貝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1FDFB"/>
              </a:clrFrom>
              <a:clrTo>
                <a:srgbClr val="F1FD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888" y="2729501"/>
            <a:ext cx="709231" cy="1116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1" name="Text Box 40"/>
          <p:cNvSpPr txBox="1">
            <a:spLocks noChangeArrowheads="1"/>
          </p:cNvSpPr>
          <p:nvPr/>
        </p:nvSpPr>
        <p:spPr bwMode="auto">
          <a:xfrm>
            <a:off x="8756848" y="2802570"/>
            <a:ext cx="2582666" cy="1084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Plain">
              <a:avLst/>
            </a:prstTxWarp>
            <a:spAutoFit/>
          </a:bodyPr>
          <a:lstStyle/>
          <a:p>
            <a:pPr eaLnBrk="0" hangingPunct="0">
              <a:defRPr/>
            </a:pPr>
            <a:r>
              <a:rPr lang="zh-TW" altLang="en-US" sz="1400" b="1" dirty="0">
                <a:solidFill>
                  <a:srgbClr val="0000FF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心臟</a:t>
            </a:r>
            <a:r>
              <a:rPr lang="zh-TW" altLang="en-US" b="1" dirty="0">
                <a:solidFill>
                  <a:srgbClr val="0000FF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：</a:t>
            </a:r>
            <a:endParaRPr lang="zh-TW" altLang="en-US" sz="1400" b="1" dirty="0">
              <a:solidFill>
                <a:srgbClr val="0000FF"/>
              </a:solidFill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  <a:p>
            <a:pPr eaLnBrk="0" hangingPunct="0">
              <a:defRPr/>
            </a:pPr>
            <a:r>
              <a:rPr lang="zh-TW" altLang="en-US" sz="1400" b="1" dirty="0">
                <a:solidFill>
                  <a:srgbClr val="FF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減緩心跳 </a:t>
            </a:r>
            <a:r>
              <a:rPr lang="en-US" altLang="zh-TW" sz="1400" b="1" dirty="0">
                <a:solidFill>
                  <a:srgbClr val="FF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(K</a:t>
            </a:r>
            <a:r>
              <a:rPr lang="zh-TW" altLang="en-US" sz="1400" b="1" dirty="0">
                <a:solidFill>
                  <a:srgbClr val="FF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他命</a:t>
            </a:r>
            <a:r>
              <a:rPr lang="en-US" altLang="zh-TW" sz="1400" b="1" dirty="0" smtClean="0">
                <a:solidFill>
                  <a:srgbClr val="FF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)</a:t>
            </a:r>
            <a:r>
              <a:rPr lang="zh-TW" altLang="en-US" sz="1400" b="1" dirty="0" smtClean="0">
                <a:solidFill>
                  <a:srgbClr val="FF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、急性</a:t>
            </a:r>
            <a:r>
              <a:rPr lang="zh-TW" altLang="en-US" sz="1400" b="1" dirty="0">
                <a:solidFill>
                  <a:srgbClr val="FF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心肌病變梗塞、心臟衰竭</a:t>
            </a:r>
            <a:r>
              <a:rPr lang="en-US" altLang="zh-TW" sz="1400" b="1" dirty="0">
                <a:solidFill>
                  <a:srgbClr val="FF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(</a:t>
            </a:r>
            <a:r>
              <a:rPr lang="zh-TW" altLang="en-US" sz="1400" b="1" dirty="0">
                <a:solidFill>
                  <a:srgbClr val="FF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搖頭丸，安非他命</a:t>
            </a:r>
            <a:r>
              <a:rPr lang="en-US" altLang="zh-TW" sz="1400" b="1" dirty="0">
                <a:solidFill>
                  <a:srgbClr val="FF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)</a:t>
            </a:r>
          </a:p>
        </p:txBody>
      </p:sp>
      <p:sp>
        <p:nvSpPr>
          <p:cNvPr id="1042" name="AutoShape 41"/>
          <p:cNvSpPr>
            <a:spLocks noChangeArrowheads="1"/>
          </p:cNvSpPr>
          <p:nvPr/>
        </p:nvSpPr>
        <p:spPr bwMode="auto">
          <a:xfrm>
            <a:off x="8769335" y="4059238"/>
            <a:ext cx="2609434" cy="747810"/>
          </a:xfrm>
          <a:prstGeom prst="wedgeRectCallout">
            <a:avLst>
              <a:gd name="adj1" fmla="val -90112"/>
              <a:gd name="adj2" fmla="val 69812"/>
            </a:avLst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endParaRPr lang="zh-TW" altLang="zh-TW"/>
          </a:p>
        </p:txBody>
      </p:sp>
      <p:sp>
        <p:nvSpPr>
          <p:cNvPr id="1043" name="AutoShape 42"/>
          <p:cNvSpPr>
            <a:spLocks noChangeArrowheads="1"/>
          </p:cNvSpPr>
          <p:nvPr/>
        </p:nvSpPr>
        <p:spPr bwMode="auto">
          <a:xfrm>
            <a:off x="8103970" y="1438265"/>
            <a:ext cx="3262312" cy="1147564"/>
          </a:xfrm>
          <a:prstGeom prst="wedgeRectCallout">
            <a:avLst>
              <a:gd name="adj1" fmla="val -98196"/>
              <a:gd name="adj2" fmla="val -15036"/>
            </a:avLst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 eaLnBrk="0" hangingPunct="0">
              <a:defRPr/>
            </a:pPr>
            <a:endParaRPr lang="zh-TW" altLang="zh-TW"/>
          </a:p>
        </p:txBody>
      </p:sp>
      <p:pic>
        <p:nvPicPr>
          <p:cNvPr id="1045" name="Picture 43" descr="進入標準尺寸的圖片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1514" y="1655006"/>
            <a:ext cx="617409" cy="835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4"/>
          <p:cNvSpPr>
            <a:spLocks noChangeArrowheads="1"/>
          </p:cNvSpPr>
          <p:nvPr/>
        </p:nvSpPr>
        <p:spPr bwMode="auto">
          <a:xfrm>
            <a:off x="8056165" y="305881"/>
            <a:ext cx="2258861" cy="976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Plain">
              <a:avLst/>
            </a:prstTxWarp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zh-TW" altLang="en-US" sz="1400" b="1" dirty="0">
                <a:solidFill>
                  <a:srgbClr val="0000FF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眼睛 ：</a:t>
            </a:r>
            <a:endParaRPr lang="zh-TW" altLang="en-US" sz="1400" dirty="0">
              <a:solidFill>
                <a:srgbClr val="0000FF"/>
              </a:solidFill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zh-TW" altLang="en-US" sz="1400" b="1" dirty="0">
                <a:solidFill>
                  <a:srgbClr val="FF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瞳孔</a:t>
            </a:r>
            <a:r>
              <a:rPr lang="zh-TW" altLang="en-US" sz="1400" b="1" dirty="0" smtClean="0">
                <a:solidFill>
                  <a:srgbClr val="FF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放大 </a:t>
            </a:r>
            <a:r>
              <a:rPr lang="en-US" altLang="zh-TW" sz="1400" b="1" dirty="0" smtClean="0">
                <a:solidFill>
                  <a:srgbClr val="FF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(</a:t>
            </a:r>
            <a:r>
              <a:rPr lang="zh-TW" altLang="en-US" sz="1400" b="1" dirty="0">
                <a:solidFill>
                  <a:srgbClr val="FF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安非他命</a:t>
            </a:r>
            <a:r>
              <a:rPr lang="en-US" altLang="zh-TW" sz="1400" b="1" dirty="0">
                <a:solidFill>
                  <a:srgbClr val="FF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)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zh-TW" altLang="en-US" sz="1400" b="1" dirty="0">
                <a:solidFill>
                  <a:srgbClr val="FF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瞳孔</a:t>
            </a:r>
            <a:r>
              <a:rPr lang="zh-TW" altLang="en-US" sz="1400" b="1" dirty="0" smtClean="0">
                <a:solidFill>
                  <a:srgbClr val="FF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縮小 </a:t>
            </a:r>
            <a:r>
              <a:rPr lang="en-US" altLang="zh-TW" sz="1400" b="1" dirty="0" smtClean="0">
                <a:solidFill>
                  <a:srgbClr val="FF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(</a:t>
            </a:r>
            <a:r>
              <a:rPr lang="zh-TW" altLang="en-US" sz="1400" b="1" dirty="0">
                <a:solidFill>
                  <a:srgbClr val="FF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海洛因</a:t>
            </a:r>
            <a:r>
              <a:rPr lang="en-US" altLang="zh-TW" sz="1400" b="1" dirty="0">
                <a:solidFill>
                  <a:srgbClr val="FF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)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zh-TW" altLang="en-US" sz="1400" b="1" dirty="0">
                <a:solidFill>
                  <a:srgbClr val="FF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結膜</a:t>
            </a:r>
            <a:r>
              <a:rPr lang="zh-TW" altLang="en-US" sz="1400" b="1" dirty="0" smtClean="0">
                <a:solidFill>
                  <a:srgbClr val="FF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充血 </a:t>
            </a:r>
            <a:r>
              <a:rPr lang="en-US" altLang="zh-TW" sz="1400" b="1" dirty="0" smtClean="0">
                <a:solidFill>
                  <a:srgbClr val="FF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(</a:t>
            </a:r>
            <a:r>
              <a:rPr lang="zh-TW" altLang="en-US" sz="1400" b="1" dirty="0">
                <a:solidFill>
                  <a:srgbClr val="FF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大麻</a:t>
            </a:r>
            <a:r>
              <a:rPr lang="en-US" altLang="zh-TW" sz="1400" b="1" dirty="0">
                <a:solidFill>
                  <a:srgbClr val="FF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)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endParaRPr lang="en-US" altLang="zh-TW" sz="1400" b="1" dirty="0"/>
          </a:p>
        </p:txBody>
      </p:sp>
      <p:sp>
        <p:nvSpPr>
          <p:cNvPr id="2" name="Text Box 45"/>
          <p:cNvSpPr txBox="1">
            <a:spLocks noChangeArrowheads="1"/>
          </p:cNvSpPr>
          <p:nvPr/>
        </p:nvSpPr>
        <p:spPr bwMode="auto">
          <a:xfrm>
            <a:off x="8987658" y="1697035"/>
            <a:ext cx="2351856" cy="807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Plain">
              <a:avLst/>
            </a:prstTxWarp>
            <a:spAutoFit/>
          </a:bodyPr>
          <a:lstStyle/>
          <a:p>
            <a:pPr eaLnBrk="0" hangingPunct="0">
              <a:defRPr/>
            </a:pPr>
            <a:r>
              <a:rPr lang="zh-TW" altLang="en-US" sz="1400" b="1" dirty="0">
                <a:solidFill>
                  <a:srgbClr val="0000FF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口</a:t>
            </a:r>
            <a:r>
              <a:rPr lang="zh-TW" altLang="en-US" b="1" dirty="0">
                <a:solidFill>
                  <a:srgbClr val="0000FF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：</a:t>
            </a:r>
            <a:endParaRPr lang="zh-TW" altLang="en-US" sz="1400" dirty="0">
              <a:solidFill>
                <a:srgbClr val="0000FF"/>
              </a:solidFill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  <a:p>
            <a:pPr eaLnBrk="0" hangingPunct="0">
              <a:lnSpc>
                <a:spcPct val="110000"/>
              </a:lnSpc>
              <a:defRPr/>
            </a:pPr>
            <a:r>
              <a:rPr lang="zh-TW" altLang="en-US" sz="1400" b="1" dirty="0">
                <a:solidFill>
                  <a:schemeClr val="bg1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持續性口乾舌燥 </a:t>
            </a:r>
            <a:r>
              <a:rPr lang="en-US" altLang="zh-TW" sz="1400" b="1" dirty="0">
                <a:solidFill>
                  <a:schemeClr val="bg1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(</a:t>
            </a:r>
            <a:r>
              <a:rPr lang="zh-TW" altLang="en-US" sz="1400" b="1" dirty="0">
                <a:solidFill>
                  <a:schemeClr val="bg1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安非他命</a:t>
            </a:r>
            <a:r>
              <a:rPr lang="en-US" altLang="zh-TW" sz="1400" b="1" dirty="0">
                <a:solidFill>
                  <a:schemeClr val="bg1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)</a:t>
            </a:r>
          </a:p>
          <a:p>
            <a:pPr eaLnBrk="0" hangingPunct="0">
              <a:lnSpc>
                <a:spcPct val="110000"/>
              </a:lnSpc>
              <a:defRPr/>
            </a:pPr>
            <a:r>
              <a:rPr lang="zh-TW" altLang="en-US" sz="1400" b="1" dirty="0">
                <a:solidFill>
                  <a:schemeClr val="bg1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牙齒脫落 </a:t>
            </a:r>
            <a:r>
              <a:rPr lang="en-US" altLang="zh-TW" sz="1400" b="1" dirty="0">
                <a:solidFill>
                  <a:schemeClr val="bg1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(</a:t>
            </a:r>
            <a:r>
              <a:rPr lang="zh-TW" altLang="en-US" sz="1400" b="1" dirty="0">
                <a:solidFill>
                  <a:schemeClr val="bg1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海洛因</a:t>
            </a:r>
            <a:r>
              <a:rPr lang="en-US" altLang="zh-TW" sz="1400" b="1" dirty="0">
                <a:solidFill>
                  <a:schemeClr val="bg1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)</a:t>
            </a:r>
          </a:p>
        </p:txBody>
      </p:sp>
      <p:sp>
        <p:nvSpPr>
          <p:cNvPr id="1048" name="AutoShape 47"/>
          <p:cNvSpPr>
            <a:spLocks noChangeArrowheads="1"/>
          </p:cNvSpPr>
          <p:nvPr/>
        </p:nvSpPr>
        <p:spPr bwMode="auto">
          <a:xfrm>
            <a:off x="9048910" y="5087145"/>
            <a:ext cx="2317372" cy="1110144"/>
          </a:xfrm>
          <a:prstGeom prst="wedgeRectCallout">
            <a:avLst>
              <a:gd name="adj1" fmla="val -167386"/>
              <a:gd name="adj2" fmla="val 49116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xtLst/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endParaRPr kumimoji="0" lang="zh-TW" altLang="zh-TW"/>
          </a:p>
        </p:txBody>
      </p:sp>
      <p:sp>
        <p:nvSpPr>
          <p:cNvPr id="7" name="Text Box 49"/>
          <p:cNvSpPr txBox="1">
            <a:spLocks noChangeArrowheads="1"/>
          </p:cNvSpPr>
          <p:nvPr/>
        </p:nvSpPr>
        <p:spPr bwMode="auto">
          <a:xfrm>
            <a:off x="1133751" y="874972"/>
            <a:ext cx="2936875" cy="99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Plain">
              <a:avLst/>
            </a:prstTxWarp>
            <a:spAutoFit/>
          </a:bodyPr>
          <a:lstStyle/>
          <a:p>
            <a:pPr eaLnBrk="0" hangingPunct="0">
              <a:defRPr/>
            </a:pPr>
            <a:r>
              <a:rPr lang="zh-TW" altLang="en-US" sz="1400" b="1" dirty="0">
                <a:solidFill>
                  <a:srgbClr val="0000FF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大腦</a:t>
            </a:r>
            <a:r>
              <a:rPr lang="zh-TW" altLang="en-US" b="1" dirty="0">
                <a:solidFill>
                  <a:srgbClr val="0000FF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：</a:t>
            </a:r>
            <a:endParaRPr lang="zh-TW" altLang="en-US" sz="1400" b="1" dirty="0">
              <a:solidFill>
                <a:srgbClr val="0000FF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eaLnBrk="0" hangingPunct="0">
              <a:defRPr/>
            </a:pPr>
            <a:r>
              <a:rPr lang="zh-TW" altLang="en-US" sz="1400" b="1" dirty="0">
                <a:solidFill>
                  <a:srgbClr val="FF0000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意識混亂、無方向感</a:t>
            </a:r>
            <a:r>
              <a:rPr lang="en-US" altLang="zh-TW" sz="1400" b="1" dirty="0">
                <a:solidFill>
                  <a:srgbClr val="FF0000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(</a:t>
            </a:r>
            <a:r>
              <a:rPr lang="zh-TW" altLang="en-US" sz="1400" b="1" dirty="0">
                <a:solidFill>
                  <a:srgbClr val="FF0000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大麻</a:t>
            </a:r>
            <a:r>
              <a:rPr lang="en-US" altLang="zh-TW" sz="1400" b="1" dirty="0">
                <a:solidFill>
                  <a:srgbClr val="FF0000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)</a:t>
            </a:r>
          </a:p>
          <a:p>
            <a:pPr eaLnBrk="0" hangingPunct="0">
              <a:defRPr/>
            </a:pPr>
            <a:r>
              <a:rPr lang="zh-TW" altLang="en-US" sz="1400" b="1" dirty="0">
                <a:solidFill>
                  <a:srgbClr val="FF0000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被害妄想、精神分裂</a:t>
            </a:r>
            <a:r>
              <a:rPr lang="en-US" altLang="zh-TW" sz="1400" b="1" dirty="0">
                <a:solidFill>
                  <a:srgbClr val="FF0000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(</a:t>
            </a:r>
            <a:r>
              <a:rPr lang="zh-TW" altLang="en-US" sz="1400" b="1" dirty="0">
                <a:solidFill>
                  <a:srgbClr val="FF0000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搖頭丸、安非他命</a:t>
            </a:r>
            <a:r>
              <a:rPr lang="en-US" altLang="zh-TW" sz="1400" b="1" dirty="0">
                <a:solidFill>
                  <a:srgbClr val="FF0000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)</a:t>
            </a:r>
          </a:p>
        </p:txBody>
      </p:sp>
      <p:sp>
        <p:nvSpPr>
          <p:cNvPr id="3" name="Text Box 50"/>
          <p:cNvSpPr txBox="1">
            <a:spLocks noChangeArrowheads="1"/>
          </p:cNvSpPr>
          <p:nvPr/>
        </p:nvSpPr>
        <p:spPr bwMode="auto">
          <a:xfrm>
            <a:off x="1058804" y="2202712"/>
            <a:ext cx="2955006" cy="766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Plain">
              <a:avLst/>
            </a:prstTxWarp>
            <a:spAutoFit/>
          </a:bodyPr>
          <a:lstStyle/>
          <a:p>
            <a:pPr eaLnBrk="0" hangingPunct="0">
              <a:defRPr/>
            </a:pPr>
            <a:r>
              <a:rPr lang="zh-TW" altLang="en-US" sz="1400" b="1" dirty="0">
                <a:solidFill>
                  <a:srgbClr val="0000FF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鼻：</a:t>
            </a:r>
          </a:p>
          <a:p>
            <a:pPr eaLnBrk="0" hangingPunct="0">
              <a:defRPr/>
            </a:pPr>
            <a:r>
              <a:rPr lang="zh-TW" altLang="en-US" sz="1400" b="1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鼻孔發紅，破皮 </a:t>
            </a:r>
            <a:r>
              <a:rPr lang="en-US" altLang="zh-TW" sz="1400" b="1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(</a:t>
            </a:r>
            <a:r>
              <a:rPr lang="zh-TW" altLang="en-US" sz="1400" b="1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安非他命，古柯鹼</a:t>
            </a:r>
            <a:r>
              <a:rPr lang="en-US" altLang="zh-TW" sz="1400" b="1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) </a:t>
            </a:r>
            <a:r>
              <a:rPr lang="zh-TW" altLang="en-US" sz="1400" b="1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；潰爛、出血</a:t>
            </a:r>
            <a:r>
              <a:rPr lang="en-US" altLang="zh-TW" sz="1400" b="1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(K</a:t>
            </a:r>
            <a:r>
              <a:rPr lang="zh-TW" altLang="en-US" sz="1400" b="1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他命</a:t>
            </a:r>
            <a:r>
              <a:rPr lang="en-US" altLang="zh-TW" sz="1400" b="1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)</a:t>
            </a:r>
          </a:p>
        </p:txBody>
      </p:sp>
      <p:sp>
        <p:nvSpPr>
          <p:cNvPr id="1051" name="Text Box 55"/>
          <p:cNvSpPr txBox="1">
            <a:spLocks noChangeArrowheads="1"/>
          </p:cNvSpPr>
          <p:nvPr/>
        </p:nvSpPr>
        <p:spPr bwMode="auto">
          <a:xfrm>
            <a:off x="8916385" y="4125903"/>
            <a:ext cx="2130556" cy="561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Plain">
              <a:avLst/>
            </a:prstTxWarp>
            <a:spAutoFit/>
          </a:bodyPr>
          <a:lstStyle/>
          <a:p>
            <a:pPr eaLnBrk="0" hangingPunct="0">
              <a:defRPr/>
            </a:pPr>
            <a:r>
              <a:rPr lang="zh-TW" altLang="en-US" sz="1400" dirty="0">
                <a:solidFill>
                  <a:srgbClr val="0000FF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手部</a:t>
            </a:r>
            <a:r>
              <a:rPr lang="zh-TW" altLang="en-US" dirty="0">
                <a:solidFill>
                  <a:srgbClr val="0000FF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：</a:t>
            </a:r>
            <a:endParaRPr lang="zh-TW" altLang="en-US" sz="1400" dirty="0">
              <a:solidFill>
                <a:srgbClr val="0000FF"/>
              </a:solidFill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  <a:p>
            <a:pPr eaLnBrk="0" hangingPunct="0">
              <a:defRPr/>
            </a:pPr>
            <a:r>
              <a:rPr lang="zh-TW" altLang="en-US" sz="1400" dirty="0">
                <a:solidFill>
                  <a:schemeClr val="bg1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手部顫抖 </a:t>
            </a:r>
            <a:r>
              <a:rPr lang="en-US" altLang="zh-TW" sz="1400" dirty="0">
                <a:solidFill>
                  <a:schemeClr val="bg1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(</a:t>
            </a:r>
            <a:r>
              <a:rPr lang="zh-TW" altLang="en-US" sz="1400" dirty="0">
                <a:solidFill>
                  <a:schemeClr val="bg1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安非他命</a:t>
            </a:r>
            <a:r>
              <a:rPr lang="en-US" altLang="zh-TW" sz="1400" b="1" dirty="0" smtClean="0">
                <a:solidFill>
                  <a:schemeClr val="bg1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)</a:t>
            </a:r>
            <a:endParaRPr lang="en-US" altLang="zh-TW" sz="1400" b="1" dirty="0">
              <a:solidFill>
                <a:schemeClr val="bg1"/>
              </a:solidFill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</p:txBody>
      </p:sp>
      <p:sp>
        <p:nvSpPr>
          <p:cNvPr id="1054" name="文字方塊 30"/>
          <p:cNvSpPr txBox="1">
            <a:spLocks noChangeArrowheads="1"/>
          </p:cNvSpPr>
          <p:nvPr/>
        </p:nvSpPr>
        <p:spPr bwMode="auto">
          <a:xfrm>
            <a:off x="1560037" y="5212908"/>
            <a:ext cx="303688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zh-TW" altLang="en-US" sz="2000" dirty="0">
                <a:solidFill>
                  <a:srgbClr val="0000CC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肝臟</a:t>
            </a:r>
            <a:r>
              <a:rPr lang="en-US" altLang="zh-TW" sz="2000" dirty="0" smtClean="0">
                <a:solidFill>
                  <a:srgbClr val="0000CC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:</a:t>
            </a:r>
          </a:p>
          <a:p>
            <a:pPr eaLnBrk="1" hangingPunct="1"/>
            <a:r>
              <a:rPr lang="zh-TW" altLang="en-US" sz="2000" dirty="0" smtClean="0">
                <a:solidFill>
                  <a:schemeClr val="bg1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易</a:t>
            </a:r>
            <a:r>
              <a:rPr lang="zh-TW" altLang="en-US" sz="2000" dirty="0">
                <a:solidFill>
                  <a:schemeClr val="bg1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感染</a:t>
            </a:r>
            <a:r>
              <a:rPr lang="en-US" altLang="zh-TW" sz="2000" dirty="0">
                <a:solidFill>
                  <a:schemeClr val="bg1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B</a:t>
            </a:r>
            <a:r>
              <a:rPr lang="zh-TW" altLang="en-US" sz="2000" dirty="0">
                <a:solidFill>
                  <a:schemeClr val="bg1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肝或</a:t>
            </a:r>
            <a:r>
              <a:rPr lang="en-US" altLang="zh-TW" sz="2000" dirty="0">
                <a:solidFill>
                  <a:schemeClr val="bg1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C</a:t>
            </a:r>
            <a:r>
              <a:rPr lang="zh-TW" altLang="en-US" sz="2000" dirty="0">
                <a:solidFill>
                  <a:schemeClr val="bg1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肝 </a:t>
            </a:r>
            <a:r>
              <a:rPr lang="en-US" altLang="zh-TW" sz="2000" dirty="0" smtClean="0">
                <a:solidFill>
                  <a:schemeClr val="bg1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(</a:t>
            </a:r>
            <a:r>
              <a:rPr lang="zh-TW" altLang="en-US" sz="2000" dirty="0">
                <a:solidFill>
                  <a:schemeClr val="bg1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海</a:t>
            </a:r>
            <a:r>
              <a:rPr lang="zh-TW" altLang="en-US" sz="2000" dirty="0" smtClean="0">
                <a:solidFill>
                  <a:schemeClr val="bg1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洛</a:t>
            </a:r>
            <a:endParaRPr lang="en-US" altLang="zh-TW" sz="2000" dirty="0" smtClean="0">
              <a:solidFill>
                <a:schemeClr val="bg1"/>
              </a:solidFill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  <a:p>
            <a:pPr eaLnBrk="1" hangingPunct="1"/>
            <a:r>
              <a:rPr lang="zh-TW" altLang="en-US" sz="2000" dirty="0" smtClean="0">
                <a:solidFill>
                  <a:schemeClr val="bg1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因</a:t>
            </a:r>
            <a:r>
              <a:rPr lang="en-US" altLang="zh-TW" sz="2000" dirty="0">
                <a:solidFill>
                  <a:schemeClr val="bg1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)</a:t>
            </a:r>
            <a:endParaRPr lang="zh-TW" altLang="en-US" sz="2000" dirty="0">
              <a:solidFill>
                <a:schemeClr val="bg1"/>
              </a:solidFill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</p:txBody>
      </p:sp>
      <p:sp>
        <p:nvSpPr>
          <p:cNvPr id="30" name="副標題 2"/>
          <p:cNvSpPr txBox="1">
            <a:spLocks/>
          </p:cNvSpPr>
          <p:nvPr/>
        </p:nvSpPr>
        <p:spPr>
          <a:xfrm>
            <a:off x="457200" y="169532"/>
            <a:ext cx="9144000" cy="50526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32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毒品對人體的影響</a:t>
            </a:r>
            <a:endParaRPr lang="zh-TW" altLang="en-US" sz="3200" dirty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31" name="Text Box 45"/>
          <p:cNvSpPr txBox="1">
            <a:spLocks noChangeArrowheads="1"/>
          </p:cNvSpPr>
          <p:nvPr/>
        </p:nvSpPr>
        <p:spPr bwMode="auto">
          <a:xfrm>
            <a:off x="9286852" y="5251649"/>
            <a:ext cx="1753467" cy="844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Plain">
              <a:avLst/>
            </a:prstTxWarp>
            <a:spAutoFit/>
          </a:bodyPr>
          <a:lstStyle/>
          <a:p>
            <a:pPr eaLnBrk="0" hangingPunct="0">
              <a:defRPr/>
            </a:pPr>
            <a:r>
              <a:rPr lang="zh-TW" altLang="en-US" sz="1400" b="1" dirty="0">
                <a:solidFill>
                  <a:srgbClr val="0000FF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膀胱：</a:t>
            </a:r>
          </a:p>
          <a:p>
            <a:pPr eaLnBrk="0" hangingPunct="0">
              <a:defRPr/>
            </a:pPr>
            <a:r>
              <a:rPr lang="zh-TW" altLang="en-US" sz="1400" b="1" dirty="0">
                <a:solidFill>
                  <a:srgbClr val="FF0000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膀胱壁變厚，膀胱容量</a:t>
            </a:r>
            <a:r>
              <a:rPr lang="zh-TW" altLang="en-US" sz="1400" b="1" dirty="0" smtClean="0">
                <a:solidFill>
                  <a:srgbClr val="FF0000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縮小</a:t>
            </a:r>
            <a:r>
              <a:rPr lang="en-US" altLang="zh-TW" sz="1400" b="1" dirty="0" smtClean="0">
                <a:solidFill>
                  <a:srgbClr val="FF0000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(</a:t>
            </a:r>
            <a:r>
              <a:rPr lang="en-US" altLang="zh-TW" sz="1400" b="1" dirty="0">
                <a:solidFill>
                  <a:srgbClr val="FF0000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K</a:t>
            </a:r>
            <a:r>
              <a:rPr lang="zh-TW" altLang="en-US" sz="1400" b="1" dirty="0">
                <a:solidFill>
                  <a:srgbClr val="FF0000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他命</a:t>
            </a:r>
            <a:r>
              <a:rPr lang="en-US" altLang="zh-TW" sz="1400" b="1" dirty="0">
                <a:solidFill>
                  <a:srgbClr val="FF0000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03123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CCCC"/>
          </a:solidFill>
          <a:ln>
            <a:solidFill>
              <a:srgbClr val="FF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副標題 2"/>
          <p:cNvSpPr txBox="1">
            <a:spLocks/>
          </p:cNvSpPr>
          <p:nvPr/>
        </p:nvSpPr>
        <p:spPr>
          <a:xfrm>
            <a:off x="646671" y="175022"/>
            <a:ext cx="9144000" cy="50526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32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吸食毒品前後</a:t>
            </a:r>
            <a:endParaRPr lang="zh-TW" altLang="en-US" sz="3200" dirty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839449"/>
            <a:ext cx="4074458" cy="2823882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822491"/>
            <a:ext cx="4074459" cy="2743201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4781119" y="839449"/>
            <a:ext cx="7162800" cy="45807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ts val="5000"/>
              </a:lnSpc>
              <a:buFont typeface="Wingdings" panose="05000000000000000000" pitchFamily="2" charset="2"/>
              <a:buChar char="Ø"/>
            </a:pPr>
            <a:r>
              <a:rPr lang="zh-TW" altLang="zh-TW" sz="4000" dirty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背部和後頸會長出痕癢的毒瘡，俗稱「茄瘡</a:t>
            </a:r>
            <a:r>
              <a:rPr lang="zh-TW" altLang="zh-TW" sz="4000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」</a:t>
            </a:r>
            <a:r>
              <a:rPr lang="zh-TW" altLang="en-US" sz="4000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。</a:t>
            </a:r>
            <a:endParaRPr lang="en-US" altLang="zh-TW" sz="4000" dirty="0" smtClean="0"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  <a:p>
            <a:pPr marL="571500" indent="-571500">
              <a:lnSpc>
                <a:spcPts val="5000"/>
              </a:lnSpc>
              <a:buFont typeface="Wingdings" panose="05000000000000000000" pitchFamily="2" charset="2"/>
              <a:buChar char="Ø"/>
            </a:pPr>
            <a:r>
              <a:rPr lang="zh-TW" altLang="zh-TW" sz="4000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記憶力</a:t>
            </a:r>
            <a:r>
              <a:rPr lang="zh-TW" altLang="zh-TW" sz="4000" dirty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及智力</a:t>
            </a:r>
            <a:r>
              <a:rPr lang="zh-TW" altLang="zh-TW" sz="4000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衰退</a:t>
            </a:r>
            <a:endParaRPr lang="en-US" altLang="zh-TW" sz="4000" dirty="0"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  <a:p>
            <a:pPr marL="571500" indent="-571500">
              <a:lnSpc>
                <a:spcPts val="5000"/>
              </a:lnSpc>
              <a:buFont typeface="Wingdings" panose="05000000000000000000" pitchFamily="2" charset="2"/>
              <a:buChar char="Ø"/>
            </a:pPr>
            <a:r>
              <a:rPr lang="zh-TW" altLang="zh-TW" sz="4000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呼吸</a:t>
            </a:r>
            <a:r>
              <a:rPr lang="zh-TW" altLang="zh-TW" sz="4000" dirty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/心臟機能受</a:t>
            </a:r>
            <a:r>
              <a:rPr lang="zh-TW" altLang="zh-TW" sz="4000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損</a:t>
            </a:r>
            <a:endParaRPr lang="en-US" altLang="zh-TW" sz="4000" dirty="0" smtClean="0"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  <a:p>
            <a:pPr marL="571500" indent="-571500">
              <a:lnSpc>
                <a:spcPts val="5000"/>
              </a:lnSpc>
              <a:buFont typeface="Wingdings" panose="05000000000000000000" pitchFamily="2" charset="2"/>
              <a:buChar char="Ø"/>
            </a:pPr>
            <a:r>
              <a:rPr lang="zh-TW" altLang="zh-TW" sz="4000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說話</a:t>
            </a:r>
            <a:r>
              <a:rPr lang="zh-TW" altLang="zh-TW" sz="4000" dirty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迷糊、</a:t>
            </a:r>
            <a:r>
              <a:rPr lang="zh-TW" altLang="zh-TW" sz="4000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口齒不清</a:t>
            </a:r>
            <a:endParaRPr lang="en-US" altLang="zh-TW" sz="4000" dirty="0" smtClean="0"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  <a:p>
            <a:pPr marL="571500" indent="-571500">
              <a:lnSpc>
                <a:spcPts val="5000"/>
              </a:lnSpc>
              <a:buFont typeface="Wingdings" panose="05000000000000000000" pitchFamily="2" charset="2"/>
              <a:buChar char="Ø"/>
            </a:pPr>
            <a:r>
              <a:rPr lang="zh-TW" altLang="zh-TW" sz="4000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情緒</a:t>
            </a:r>
            <a:r>
              <a:rPr lang="zh-TW" altLang="zh-TW" sz="4000" dirty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不</a:t>
            </a:r>
            <a:r>
              <a:rPr lang="zh-TW" altLang="zh-TW" sz="4000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穩定</a:t>
            </a:r>
            <a:r>
              <a:rPr lang="zh-TW" altLang="en-US" sz="4000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、無法自我控制</a:t>
            </a:r>
            <a:endParaRPr lang="en-US" altLang="zh-TW" sz="4000" dirty="0" smtClean="0"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  <a:p>
            <a:pPr marL="571500" indent="-571500">
              <a:lnSpc>
                <a:spcPts val="5000"/>
              </a:lnSpc>
              <a:buFont typeface="Wingdings" panose="05000000000000000000" pitchFamily="2" charset="2"/>
              <a:buChar char="Ø"/>
            </a:pPr>
            <a:r>
              <a:rPr lang="zh-TW" altLang="zh-TW" sz="4000" dirty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藥物依賴性</a:t>
            </a:r>
            <a:endParaRPr lang="en-US" altLang="zh-TW" sz="4000" dirty="0" smtClean="0"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122508" y="4679363"/>
            <a:ext cx="2792627" cy="1284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100"/>
              </a:lnSpc>
            </a:pPr>
            <a:r>
              <a:rPr lang="zh-TW" altLang="en-US" b="1" dirty="0">
                <a:solidFill>
                  <a:srgbClr val="FF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產生</a:t>
            </a:r>
            <a:r>
              <a:rPr lang="zh-TW" altLang="zh-TW" b="1" dirty="0">
                <a:solidFill>
                  <a:srgbClr val="FF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心理依賴性，容易進階施用第二級毒品或更進而施用第一級毒品</a:t>
            </a:r>
          </a:p>
        </p:txBody>
      </p:sp>
    </p:spTree>
    <p:extLst>
      <p:ext uri="{BB962C8B-B14F-4D97-AF65-F5344CB8AC3E}">
        <p14:creationId xmlns:p14="http://schemas.microsoft.com/office/powerpoint/2010/main" val="1275711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CCCC"/>
          </a:solidFill>
          <a:ln>
            <a:solidFill>
              <a:srgbClr val="FF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147" name="內容版面配置區 2"/>
          <p:cNvSpPr>
            <a:spLocks noGrp="1"/>
          </p:cNvSpPr>
          <p:nvPr>
            <p:ph sz="half" idx="1"/>
          </p:nvPr>
        </p:nvSpPr>
        <p:spPr>
          <a:xfrm>
            <a:off x="563262" y="910967"/>
            <a:ext cx="11170509" cy="5599113"/>
          </a:xfrm>
        </p:spPr>
        <p:txBody>
          <a:bodyPr>
            <a:normAutofit/>
          </a:bodyPr>
          <a:lstStyle/>
          <a:p>
            <a:pPr marL="0" indent="0">
              <a:lnSpc>
                <a:spcPts val="3100"/>
              </a:lnSpc>
              <a:buNone/>
            </a:pPr>
            <a:r>
              <a:rPr lang="zh-TW" altLang="en-US" b="1" dirty="0" smtClean="0">
                <a:solidFill>
                  <a:srgbClr val="FF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導致膀胱萎縮、膀胱壁增厚及膀胱容量變小，使</a:t>
            </a:r>
            <a:r>
              <a:rPr lang="zh-TW" altLang="en-US" b="1" dirty="0">
                <a:solidFill>
                  <a:srgbClr val="FF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用</a:t>
            </a:r>
            <a:r>
              <a:rPr lang="zh-TW" altLang="en-US" b="1" dirty="0" smtClean="0">
                <a:solidFill>
                  <a:srgbClr val="FF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者需</a:t>
            </a:r>
            <a:endParaRPr lang="en-US" altLang="zh-TW" b="1" dirty="0" smtClean="0">
              <a:solidFill>
                <a:srgbClr val="FF0000"/>
              </a:solidFill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  <a:p>
            <a:pPr marL="0" indent="0">
              <a:lnSpc>
                <a:spcPts val="3100"/>
              </a:lnSpc>
              <a:buNone/>
            </a:pPr>
            <a:endParaRPr lang="en-US" altLang="zh-TW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  <a:p>
            <a:pPr marL="0" indent="0">
              <a:lnSpc>
                <a:spcPts val="3100"/>
              </a:lnSpc>
              <a:buNone/>
            </a:pPr>
            <a:r>
              <a:rPr lang="zh-TW" altLang="en-US" sz="7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圓體(P)" panose="020F0500000000000000" pitchFamily="34" charset="-120"/>
                <a:ea typeface="華康中圓體(P)" panose="020F0500000000000000" pitchFamily="34" charset="-120"/>
              </a:rPr>
              <a:t>終身使用尿布</a:t>
            </a:r>
            <a:endParaRPr lang="zh-TW" altLang="zh-TW" sz="7200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50" name="WordArt 6"/>
          <p:cNvSpPr>
            <a:spLocks noChangeArrowheads="1" noChangeShapeType="1" noTextEdit="1"/>
          </p:cNvSpPr>
          <p:nvPr/>
        </p:nvSpPr>
        <p:spPr bwMode="auto">
          <a:xfrm>
            <a:off x="4034482" y="106063"/>
            <a:ext cx="422807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altLang="zh-TW" sz="5400" kern="10" normalizeH="1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K</a:t>
            </a:r>
            <a:r>
              <a:rPr lang="zh-TW" altLang="en-US" sz="5400" kern="10" normalizeH="1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他</a:t>
            </a:r>
            <a:r>
              <a:rPr lang="zh-TW" altLang="en-US" sz="5400" kern="10" normalizeH="1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命 的</a:t>
            </a:r>
            <a:r>
              <a:rPr lang="zh-TW" altLang="en-US" sz="5400" kern="10" normalizeH="1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危害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8893" y="1518158"/>
            <a:ext cx="3751608" cy="2401122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93" y="2493323"/>
            <a:ext cx="7264400" cy="4224761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563" y="4086566"/>
            <a:ext cx="3756938" cy="2527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73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CCCC"/>
          </a:solidFill>
          <a:ln>
            <a:solidFill>
              <a:srgbClr val="FF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副標題 2"/>
          <p:cNvSpPr txBox="1">
            <a:spLocks/>
          </p:cNvSpPr>
          <p:nvPr/>
        </p:nvSpPr>
        <p:spPr>
          <a:xfrm>
            <a:off x="2705100" y="131432"/>
            <a:ext cx="9144000" cy="5052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圓體" panose="020F0509000000000000" pitchFamily="49" charset="-120"/>
                <a:ea typeface="華康中圓體" panose="020F0509000000000000" pitchFamily="49" charset="-120"/>
              </a:rPr>
              <a:t>吸食毒品的外在顯徵</a:t>
            </a:r>
            <a:endParaRPr lang="zh-TW" alt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6" name="副標題 2"/>
          <p:cNvSpPr txBox="1">
            <a:spLocks/>
          </p:cNvSpPr>
          <p:nvPr/>
        </p:nvSpPr>
        <p:spPr>
          <a:xfrm>
            <a:off x="571500" y="1490332"/>
            <a:ext cx="9144000" cy="5367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6000"/>
              </a:lnSpc>
              <a:buFont typeface="Wingdings" panose="05000000000000000000" pitchFamily="2" charset="2"/>
              <a:buChar char="ü"/>
            </a:pPr>
            <a:r>
              <a:rPr lang="zh-TW" altLang="en-US" sz="5400" b="1" dirty="0" smtClean="0">
                <a:solidFill>
                  <a:srgbClr val="FF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行為反常</a:t>
            </a:r>
            <a:endParaRPr lang="en-US" altLang="zh-TW" sz="5400" b="1" dirty="0" smtClean="0">
              <a:solidFill>
                <a:srgbClr val="FF0000"/>
              </a:solidFill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  <a:p>
            <a:pPr marL="0" indent="0">
              <a:lnSpc>
                <a:spcPts val="6000"/>
              </a:lnSpc>
              <a:buNone/>
            </a:pPr>
            <a:endParaRPr lang="en-US" altLang="zh-TW" sz="5400" b="1" dirty="0" smtClean="0">
              <a:solidFill>
                <a:srgbClr val="FF0000"/>
              </a:solidFill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  <a:p>
            <a:pPr>
              <a:lnSpc>
                <a:spcPts val="6000"/>
              </a:lnSpc>
              <a:buFont typeface="Wingdings" panose="05000000000000000000" pitchFamily="2" charset="2"/>
              <a:buChar char="ü"/>
            </a:pPr>
            <a:r>
              <a:rPr lang="zh-TW" altLang="en-US" sz="5400" b="1" dirty="0" smtClean="0">
                <a:solidFill>
                  <a:srgbClr val="FF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健康異常</a:t>
            </a:r>
            <a:endParaRPr lang="en-US" altLang="zh-TW" sz="5400" b="1" dirty="0" smtClean="0">
              <a:solidFill>
                <a:srgbClr val="FF0000"/>
              </a:solidFill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  <a:p>
            <a:pPr marL="0" indent="0">
              <a:lnSpc>
                <a:spcPts val="6000"/>
              </a:lnSpc>
              <a:buNone/>
            </a:pPr>
            <a:endParaRPr lang="en-US" altLang="zh-TW" sz="5400" b="1" dirty="0" smtClean="0">
              <a:solidFill>
                <a:srgbClr val="FF0000"/>
              </a:solidFill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  <a:p>
            <a:pPr>
              <a:lnSpc>
                <a:spcPts val="6000"/>
              </a:lnSpc>
              <a:buFont typeface="Wingdings" panose="05000000000000000000" pitchFamily="2" charset="2"/>
              <a:buChar char="ü"/>
            </a:pPr>
            <a:r>
              <a:rPr lang="zh-TW" altLang="en-US" sz="5400" b="1" dirty="0" smtClean="0">
                <a:solidFill>
                  <a:srgbClr val="FF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情緒違</a:t>
            </a:r>
            <a:r>
              <a:rPr lang="zh-TW" altLang="en-US" sz="5400" b="1" dirty="0">
                <a:solidFill>
                  <a:srgbClr val="FF000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常</a:t>
            </a:r>
          </a:p>
          <a:p>
            <a:pPr>
              <a:lnSpc>
                <a:spcPts val="6000"/>
              </a:lnSpc>
              <a:buFont typeface="Wingdings" panose="05000000000000000000" pitchFamily="2" charset="2"/>
              <a:buChar char="ü"/>
            </a:pPr>
            <a:endParaRPr lang="zh-TW" altLang="en-US" sz="5400" dirty="0"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</p:txBody>
      </p:sp>
      <p:sp>
        <p:nvSpPr>
          <p:cNvPr id="7" name="向右箭號 6"/>
          <p:cNvSpPr/>
          <p:nvPr/>
        </p:nvSpPr>
        <p:spPr>
          <a:xfrm>
            <a:off x="4216400" y="1612900"/>
            <a:ext cx="1219200" cy="660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向右箭號 7"/>
          <p:cNvSpPr/>
          <p:nvPr/>
        </p:nvSpPr>
        <p:spPr>
          <a:xfrm>
            <a:off x="4216400" y="5100416"/>
            <a:ext cx="1219200" cy="660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向右箭號 8"/>
          <p:cNvSpPr/>
          <p:nvPr/>
        </p:nvSpPr>
        <p:spPr>
          <a:xfrm>
            <a:off x="4216400" y="3342833"/>
            <a:ext cx="1219200" cy="660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5610388" y="5258650"/>
            <a:ext cx="515921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dirty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對週遭人事物失去關心</a:t>
            </a:r>
            <a:r>
              <a:rPr lang="zh-TW" altLang="en-US" sz="2800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、</a:t>
            </a:r>
            <a:endParaRPr lang="en-US" altLang="zh-TW" sz="2800" dirty="0" smtClean="0"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  <a:p>
            <a:r>
              <a:rPr lang="zh-TW" altLang="en-US" sz="2800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情緒混亂且反覆不定、</a:t>
            </a:r>
            <a:endParaRPr lang="en-US" altLang="zh-TW" sz="2800" dirty="0" smtClean="0"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  <a:p>
            <a:r>
              <a:rPr lang="zh-TW" altLang="en-US" sz="2800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經常</a:t>
            </a:r>
            <a:r>
              <a:rPr lang="zh-TW" altLang="en-US" sz="2800" dirty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易怒</a:t>
            </a:r>
          </a:p>
        </p:txBody>
      </p:sp>
      <p:sp>
        <p:nvSpPr>
          <p:cNvPr id="12" name="矩形 11"/>
          <p:cNvSpPr/>
          <p:nvPr/>
        </p:nvSpPr>
        <p:spPr>
          <a:xfrm>
            <a:off x="5610388" y="3310735"/>
            <a:ext cx="623871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頻繁抓癢</a:t>
            </a:r>
            <a:r>
              <a:rPr lang="zh-TW" altLang="en-US" sz="2800" dirty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、皮膚有紅</a:t>
            </a:r>
            <a:r>
              <a:rPr lang="zh-TW" altLang="en-US" sz="2800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斑疹</a:t>
            </a:r>
            <a:r>
              <a:rPr lang="zh-TW" altLang="en-US" sz="2800" dirty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或</a:t>
            </a:r>
            <a:r>
              <a:rPr lang="zh-TW" altLang="en-US" sz="2800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潰爛、食慾不振</a:t>
            </a:r>
            <a:r>
              <a:rPr lang="zh-TW" altLang="en-US" sz="2800" dirty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、目光呆滯、眼神經常</a:t>
            </a:r>
            <a:r>
              <a:rPr lang="zh-TW" altLang="en-US" sz="2800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渙散、精神倦怠</a:t>
            </a:r>
            <a:endParaRPr lang="zh-TW" altLang="en-US" sz="2800" dirty="0"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  <a:p>
            <a:endParaRPr lang="zh-TW" altLang="en-US" sz="2800" dirty="0"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610388" y="1149915"/>
            <a:ext cx="623871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作息</a:t>
            </a:r>
            <a:r>
              <a:rPr lang="zh-TW" altLang="en-US" sz="2800" dirty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顛倒</a:t>
            </a:r>
            <a:r>
              <a:rPr lang="zh-TW" altLang="en-US" sz="2800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、刻意隱藏、有不明白色粉末、</a:t>
            </a:r>
            <a:r>
              <a:rPr lang="zh-TW" altLang="en-US" sz="2800" dirty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神秘兮兮、鬼鬼祟祟</a:t>
            </a:r>
            <a:r>
              <a:rPr lang="zh-TW" altLang="en-US" sz="2800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、</a:t>
            </a:r>
            <a:r>
              <a:rPr lang="zh-TW" altLang="en-US" sz="2800" dirty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常</a:t>
            </a:r>
            <a:r>
              <a:rPr lang="zh-TW" altLang="en-US" sz="2800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要</a:t>
            </a:r>
            <a:r>
              <a:rPr lang="zh-TW" altLang="en-US" sz="2800" dirty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錢或借錢</a:t>
            </a:r>
            <a:r>
              <a:rPr lang="zh-TW" altLang="en-US" sz="2800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、手臂</a:t>
            </a:r>
            <a:r>
              <a:rPr lang="zh-TW" altLang="en-US" sz="2800" dirty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有注射針孔痕跡，為了掩飾針孔而不分季節穿長袖衣褲</a:t>
            </a:r>
          </a:p>
          <a:p>
            <a:endParaRPr lang="zh-TW" altLang="en-US" sz="2800" dirty="0"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603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矩形 4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CCCC"/>
          </a:solidFill>
          <a:ln>
            <a:solidFill>
              <a:srgbClr val="FF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347200" y="681866"/>
            <a:ext cx="2452614" cy="1325563"/>
          </a:xfrm>
        </p:spPr>
        <p:txBody>
          <a:bodyPr>
            <a:normAutofit fontScale="90000"/>
          </a:bodyPr>
          <a:lstStyle/>
          <a:p>
            <a:r>
              <a:rPr lang="zh-TW" altLang="en-US" sz="2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圓體(P)" panose="020F0500000000000000" pitchFamily="34" charset="-120"/>
                <a:ea typeface="華康中圓體(P)" panose="020F0500000000000000" pitchFamily="34" charset="-120"/>
              </a:rPr>
              <a:t>不</a:t>
            </a:r>
            <a:endParaRPr lang="zh-TW" altLang="en-US" sz="22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5486400" y="30231"/>
            <a:ext cx="64831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8000" dirty="0" smtClean="0"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向毒品說</a:t>
            </a:r>
            <a:endParaRPr lang="zh-TW" altLang="en-US" sz="22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</p:txBody>
      </p:sp>
      <p:sp>
        <p:nvSpPr>
          <p:cNvPr id="9" name="綵帶 (弧形向上) 8"/>
          <p:cNvSpPr/>
          <p:nvPr/>
        </p:nvSpPr>
        <p:spPr>
          <a:xfrm>
            <a:off x="127000" y="255990"/>
            <a:ext cx="5359400" cy="950510"/>
          </a:xfrm>
          <a:prstGeom prst="ellipseRibbon2">
            <a:avLst>
              <a:gd name="adj1" fmla="val 25000"/>
              <a:gd name="adj2" fmla="val 69139"/>
              <a:gd name="adj3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1481236" y="168139"/>
            <a:ext cx="332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圓體(P)" panose="020F0500000000000000" pitchFamily="34" charset="-120"/>
                <a:ea typeface="華康中圓體(P)" panose="020F0500000000000000" pitchFamily="34" charset="-120"/>
              </a:rPr>
              <a:t>拒</a:t>
            </a:r>
            <a:r>
              <a:rPr lang="zh-TW" altLang="en-US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圓體(P)" panose="020F0500000000000000" pitchFamily="34" charset="-120"/>
                <a:ea typeface="華康中圓體(P)" panose="020F0500000000000000" pitchFamily="34" charset="-120"/>
              </a:rPr>
              <a:t>毒</a:t>
            </a:r>
            <a:r>
              <a:rPr lang="en-US" altLang="zh-TW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圓體(P)" panose="020F0500000000000000" pitchFamily="34" charset="-120"/>
                <a:ea typeface="華康中圓體(P)" panose="020F0500000000000000" pitchFamily="34" charset="-120"/>
              </a:rPr>
              <a:t>6</a:t>
            </a:r>
            <a:r>
              <a:rPr lang="zh-TW" altLang="en-US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圓體(P)" panose="020F0500000000000000" pitchFamily="34" charset="-120"/>
                <a:ea typeface="華康中圓體(P)" panose="020F0500000000000000" pitchFamily="34" charset="-120"/>
              </a:rPr>
              <a:t>招</a:t>
            </a:r>
            <a:endParaRPr lang="zh-TW" altLang="en-US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</p:txBody>
      </p:sp>
      <p:grpSp>
        <p:nvGrpSpPr>
          <p:cNvPr id="21" name="群組 20"/>
          <p:cNvGrpSpPr/>
          <p:nvPr/>
        </p:nvGrpSpPr>
        <p:grpSpPr>
          <a:xfrm>
            <a:off x="6667786" y="4091790"/>
            <a:ext cx="2898972" cy="2628900"/>
            <a:chOff x="6250086" y="3733800"/>
            <a:chExt cx="2898972" cy="2628900"/>
          </a:xfrm>
        </p:grpSpPr>
        <p:sp>
          <p:nvSpPr>
            <p:cNvPr id="18" name="摺角紙張 17"/>
            <p:cNvSpPr/>
            <p:nvPr/>
          </p:nvSpPr>
          <p:spPr>
            <a:xfrm>
              <a:off x="6250086" y="3733800"/>
              <a:ext cx="2898972" cy="2628900"/>
            </a:xfrm>
            <a:prstGeom prst="foldedCorner">
              <a:avLst/>
            </a:prstGeom>
            <a:solidFill>
              <a:srgbClr val="FFFFCC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文字方塊 18"/>
            <p:cNvSpPr txBox="1"/>
            <p:nvPr/>
          </p:nvSpPr>
          <p:spPr>
            <a:xfrm>
              <a:off x="6324836" y="3870464"/>
              <a:ext cx="274947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4000" dirty="0" smtClean="0">
                  <a:latin typeface="華康中圓體(P)" panose="020F0500000000000000" pitchFamily="34" charset="-120"/>
                  <a:ea typeface="華康中圓體(P)" panose="020F0500000000000000" pitchFamily="34" charset="-120"/>
                </a:rPr>
                <a:t>遠離現場法</a:t>
              </a:r>
              <a:endParaRPr lang="zh-TW" altLang="en-US" sz="4000" dirty="0">
                <a:latin typeface="華康中圓體(P)" panose="020F0500000000000000" pitchFamily="34" charset="-120"/>
                <a:ea typeface="華康中圓體(P)" panose="020F0500000000000000" pitchFamily="34" charset="-120"/>
              </a:endParaRPr>
            </a:p>
          </p:txBody>
        </p:sp>
        <p:sp>
          <p:nvSpPr>
            <p:cNvPr id="20" name="文字方塊 19"/>
            <p:cNvSpPr txBox="1"/>
            <p:nvPr/>
          </p:nvSpPr>
          <p:spPr>
            <a:xfrm>
              <a:off x="6511432" y="4825331"/>
              <a:ext cx="218416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800" dirty="0" smtClean="0">
                  <a:latin typeface="華康中圓體(P)" panose="020F0500000000000000" pitchFamily="34" charset="-120"/>
                  <a:ea typeface="華康中圓體(P)" panose="020F0500000000000000" pitchFamily="34" charset="-120"/>
                </a:rPr>
                <a:t>EX.</a:t>
              </a:r>
              <a:r>
                <a:rPr lang="zh-TW" altLang="en-US" sz="2800" dirty="0" smtClean="0">
                  <a:latin typeface="華康中圓體(P)" panose="020F0500000000000000" pitchFamily="34" charset="-120"/>
                  <a:ea typeface="華康中圓體(P)" panose="020F0500000000000000" pitchFamily="34" charset="-120"/>
                </a:rPr>
                <a:t>借故或上廁所離開</a:t>
              </a:r>
              <a:endParaRPr lang="zh-TW" altLang="en-US" sz="2800" dirty="0">
                <a:latin typeface="華康中圓體(P)" panose="020F0500000000000000" pitchFamily="34" charset="-120"/>
                <a:ea typeface="華康中圓體(P)" panose="020F0500000000000000" pitchFamily="34" charset="-120"/>
              </a:endParaRPr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3542939" y="4081234"/>
            <a:ext cx="2898972" cy="2628900"/>
            <a:chOff x="6250086" y="3733800"/>
            <a:chExt cx="2898972" cy="2628900"/>
          </a:xfrm>
        </p:grpSpPr>
        <p:sp>
          <p:nvSpPr>
            <p:cNvPr id="24" name="摺角紙張 23"/>
            <p:cNvSpPr/>
            <p:nvPr/>
          </p:nvSpPr>
          <p:spPr>
            <a:xfrm>
              <a:off x="6250086" y="3733800"/>
              <a:ext cx="2898972" cy="2628900"/>
            </a:xfrm>
            <a:prstGeom prst="foldedCorner">
              <a:avLst/>
            </a:prstGeom>
            <a:solidFill>
              <a:srgbClr val="FFFFCC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5" name="文字方塊 24"/>
            <p:cNvSpPr txBox="1"/>
            <p:nvPr/>
          </p:nvSpPr>
          <p:spPr>
            <a:xfrm>
              <a:off x="6324836" y="3870464"/>
              <a:ext cx="274947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4000" dirty="0" smtClean="0">
                  <a:latin typeface="華康中圓體(P)" panose="020F0500000000000000" pitchFamily="34" charset="-120"/>
                  <a:ea typeface="華康中圓體(P)" panose="020F0500000000000000" pitchFamily="34" charset="-120"/>
                </a:rPr>
                <a:t>堅持拒絕法</a:t>
              </a:r>
              <a:endParaRPr lang="zh-TW" altLang="en-US" sz="4000" dirty="0">
                <a:latin typeface="華康中圓體(P)" panose="020F0500000000000000" pitchFamily="34" charset="-120"/>
                <a:ea typeface="華康中圓體(P)" panose="020F0500000000000000" pitchFamily="34" charset="-120"/>
              </a:endParaRPr>
            </a:p>
          </p:txBody>
        </p:sp>
        <p:sp>
          <p:nvSpPr>
            <p:cNvPr id="26" name="文字方塊 25"/>
            <p:cNvSpPr txBox="1"/>
            <p:nvPr/>
          </p:nvSpPr>
          <p:spPr>
            <a:xfrm>
              <a:off x="6324836" y="4841591"/>
              <a:ext cx="272581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800" dirty="0" smtClean="0">
                  <a:latin typeface="華康中圓體(P)" panose="020F0500000000000000" pitchFamily="34" charset="-120"/>
                  <a:ea typeface="華康中圓體(P)" panose="020F0500000000000000" pitchFamily="34" charset="-120"/>
                </a:rPr>
                <a:t>EX.</a:t>
              </a:r>
              <a:r>
                <a:rPr lang="zh-TW" altLang="en-US" sz="2800" dirty="0" smtClean="0">
                  <a:latin typeface="華康中圓體(P)" panose="020F0500000000000000" pitchFamily="34" charset="-120"/>
                  <a:ea typeface="華康中圓體(P)" panose="020F0500000000000000" pitchFamily="34" charset="-120"/>
                </a:rPr>
                <a:t>表明自己態度與立場，堅決不碰</a:t>
              </a:r>
              <a:endParaRPr lang="zh-TW" altLang="en-US" sz="2800" dirty="0">
                <a:latin typeface="華康中圓體(P)" panose="020F0500000000000000" pitchFamily="34" charset="-120"/>
                <a:ea typeface="華康中圓體(P)" panose="020F0500000000000000" pitchFamily="34" charset="-120"/>
              </a:endParaRPr>
            </a:p>
          </p:txBody>
        </p:sp>
      </p:grpSp>
      <p:grpSp>
        <p:nvGrpSpPr>
          <p:cNvPr id="27" name="群組 26"/>
          <p:cNvGrpSpPr/>
          <p:nvPr/>
        </p:nvGrpSpPr>
        <p:grpSpPr>
          <a:xfrm>
            <a:off x="418092" y="4091790"/>
            <a:ext cx="2898972" cy="2628900"/>
            <a:chOff x="6250086" y="3733800"/>
            <a:chExt cx="2898972" cy="2628900"/>
          </a:xfrm>
        </p:grpSpPr>
        <p:sp>
          <p:nvSpPr>
            <p:cNvPr id="28" name="摺角紙張 27"/>
            <p:cNvSpPr/>
            <p:nvPr/>
          </p:nvSpPr>
          <p:spPr>
            <a:xfrm>
              <a:off x="6250086" y="3733800"/>
              <a:ext cx="2898972" cy="2628900"/>
            </a:xfrm>
            <a:prstGeom prst="foldedCorner">
              <a:avLst/>
            </a:prstGeom>
            <a:solidFill>
              <a:srgbClr val="FFFFCC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9" name="文字方塊 28"/>
            <p:cNvSpPr txBox="1"/>
            <p:nvPr/>
          </p:nvSpPr>
          <p:spPr>
            <a:xfrm>
              <a:off x="6324836" y="3870464"/>
              <a:ext cx="274947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4000" dirty="0" smtClean="0">
                  <a:latin typeface="華康中圓體(P)" panose="020F0500000000000000" pitchFamily="34" charset="-120"/>
                  <a:ea typeface="華康中圓體(P)" panose="020F0500000000000000" pitchFamily="34" charset="-120"/>
                </a:rPr>
                <a:t>道德勸說法</a:t>
              </a:r>
              <a:endParaRPr lang="zh-TW" altLang="en-US" sz="4000" dirty="0">
                <a:latin typeface="華康中圓體(P)" panose="020F0500000000000000" pitchFamily="34" charset="-120"/>
                <a:ea typeface="華康中圓體(P)" panose="020F0500000000000000" pitchFamily="34" charset="-120"/>
              </a:endParaRPr>
            </a:p>
          </p:txBody>
        </p:sp>
        <p:sp>
          <p:nvSpPr>
            <p:cNvPr id="30" name="文字方塊 29"/>
            <p:cNvSpPr txBox="1"/>
            <p:nvPr/>
          </p:nvSpPr>
          <p:spPr>
            <a:xfrm>
              <a:off x="6324836" y="4825331"/>
              <a:ext cx="282422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800" dirty="0" smtClean="0">
                  <a:latin typeface="華康中圓體(P)" panose="020F0500000000000000" pitchFamily="34" charset="-120"/>
                  <a:ea typeface="華康中圓體(P)" panose="020F0500000000000000" pitchFamily="34" charset="-120"/>
                </a:rPr>
                <a:t>EX.</a:t>
              </a:r>
              <a:r>
                <a:rPr lang="zh-TW" altLang="en-US" sz="2800" dirty="0" smtClean="0">
                  <a:latin typeface="華康中圓體(P)" panose="020F0500000000000000" pitchFamily="34" charset="-120"/>
                  <a:ea typeface="華康中圓體(P)" panose="020F0500000000000000" pitchFamily="34" charset="-120"/>
                </a:rPr>
                <a:t>說明吸毒的結果以及可能觸犯的法律後果</a:t>
              </a:r>
              <a:endParaRPr lang="zh-TW" altLang="en-US" sz="2800" dirty="0">
                <a:latin typeface="華康中圓體(P)" panose="020F0500000000000000" pitchFamily="34" charset="-120"/>
                <a:ea typeface="華康中圓體(P)" panose="020F0500000000000000" pitchFamily="34" charset="-120"/>
              </a:endParaRPr>
            </a:p>
          </p:txBody>
        </p:sp>
      </p:grpSp>
      <p:grpSp>
        <p:nvGrpSpPr>
          <p:cNvPr id="31" name="群組 30"/>
          <p:cNvGrpSpPr/>
          <p:nvPr/>
        </p:nvGrpSpPr>
        <p:grpSpPr>
          <a:xfrm>
            <a:off x="6620481" y="1292326"/>
            <a:ext cx="2898972" cy="2628900"/>
            <a:chOff x="6250086" y="3733800"/>
            <a:chExt cx="2898972" cy="2628900"/>
          </a:xfrm>
        </p:grpSpPr>
        <p:sp>
          <p:nvSpPr>
            <p:cNvPr id="32" name="摺角紙張 31"/>
            <p:cNvSpPr/>
            <p:nvPr/>
          </p:nvSpPr>
          <p:spPr>
            <a:xfrm>
              <a:off x="6250086" y="3733800"/>
              <a:ext cx="2898972" cy="2628900"/>
            </a:xfrm>
            <a:prstGeom prst="foldedCorner">
              <a:avLst/>
            </a:prstGeom>
            <a:solidFill>
              <a:srgbClr val="FFFFCC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3" name="文字方塊 32"/>
            <p:cNvSpPr txBox="1"/>
            <p:nvPr/>
          </p:nvSpPr>
          <p:spPr>
            <a:xfrm>
              <a:off x="6330327" y="3741017"/>
              <a:ext cx="274947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4000" dirty="0" smtClean="0">
                  <a:latin typeface="華康中圓體(P)" panose="020F0500000000000000" pitchFamily="34" charset="-120"/>
                  <a:ea typeface="華康中圓體(P)" panose="020F0500000000000000" pitchFamily="34" charset="-120"/>
                </a:rPr>
                <a:t>自我解嘲法</a:t>
              </a:r>
              <a:endParaRPr lang="zh-TW" altLang="en-US" sz="4000" dirty="0">
                <a:latin typeface="華康中圓體(P)" panose="020F0500000000000000" pitchFamily="34" charset="-120"/>
                <a:ea typeface="華康中圓體(P)" panose="020F0500000000000000" pitchFamily="34" charset="-120"/>
              </a:endParaRPr>
            </a:p>
          </p:txBody>
        </p:sp>
        <p:sp>
          <p:nvSpPr>
            <p:cNvPr id="34" name="文字方塊 33"/>
            <p:cNvSpPr txBox="1"/>
            <p:nvPr/>
          </p:nvSpPr>
          <p:spPr>
            <a:xfrm>
              <a:off x="6373586" y="4825331"/>
              <a:ext cx="2651969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800" dirty="0" smtClean="0">
                  <a:latin typeface="華康中圓體(P)" panose="020F0500000000000000" pitchFamily="34" charset="-120"/>
                  <a:ea typeface="華康中圓體(P)" panose="020F0500000000000000" pitchFamily="34" charset="-120"/>
                </a:rPr>
                <a:t>EX.</a:t>
              </a:r>
              <a:r>
                <a:rPr lang="zh-TW" altLang="en-US" sz="2800" dirty="0" smtClean="0">
                  <a:latin typeface="華康中圓體(P)" panose="020F0500000000000000" pitchFamily="34" charset="-120"/>
                  <a:ea typeface="華康中圓體(P)" panose="020F0500000000000000" pitchFamily="34" charset="-120"/>
                </a:rPr>
                <a:t>我就是膽小不敢吃啊</a:t>
              </a:r>
              <a:endParaRPr lang="zh-TW" altLang="en-US" sz="2800" dirty="0">
                <a:latin typeface="華康中圓體(P)" panose="020F0500000000000000" pitchFamily="34" charset="-120"/>
                <a:ea typeface="華康中圓體(P)" panose="020F0500000000000000" pitchFamily="34" charset="-120"/>
              </a:endParaRPr>
            </a:p>
          </p:txBody>
        </p:sp>
      </p:grpSp>
      <p:grpSp>
        <p:nvGrpSpPr>
          <p:cNvPr id="35" name="群組 34"/>
          <p:cNvGrpSpPr/>
          <p:nvPr/>
        </p:nvGrpSpPr>
        <p:grpSpPr>
          <a:xfrm>
            <a:off x="3519287" y="1292326"/>
            <a:ext cx="2898972" cy="2628900"/>
            <a:chOff x="6250086" y="3733800"/>
            <a:chExt cx="2898972" cy="2628900"/>
          </a:xfrm>
        </p:grpSpPr>
        <p:sp>
          <p:nvSpPr>
            <p:cNvPr id="36" name="摺角紙張 35"/>
            <p:cNvSpPr/>
            <p:nvPr/>
          </p:nvSpPr>
          <p:spPr>
            <a:xfrm>
              <a:off x="6250086" y="3733800"/>
              <a:ext cx="2898972" cy="2628900"/>
            </a:xfrm>
            <a:prstGeom prst="foldedCorner">
              <a:avLst/>
            </a:prstGeom>
            <a:solidFill>
              <a:srgbClr val="FFFFCC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7" name="文字方塊 36"/>
            <p:cNvSpPr txBox="1"/>
            <p:nvPr/>
          </p:nvSpPr>
          <p:spPr>
            <a:xfrm>
              <a:off x="6538073" y="3733800"/>
              <a:ext cx="22365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4000" dirty="0" smtClean="0">
                  <a:latin typeface="華康中圓體(P)" panose="020F0500000000000000" pitchFamily="34" charset="-120"/>
                  <a:ea typeface="華康中圓體(P)" panose="020F0500000000000000" pitchFamily="34" charset="-120"/>
                </a:rPr>
                <a:t>反說服法</a:t>
              </a:r>
              <a:endParaRPr lang="zh-TW" altLang="en-US" sz="4000" dirty="0">
                <a:latin typeface="華康中圓體(P)" panose="020F0500000000000000" pitchFamily="34" charset="-120"/>
                <a:ea typeface="華康中圓體(P)" panose="020F0500000000000000" pitchFamily="34" charset="-120"/>
              </a:endParaRPr>
            </a:p>
          </p:txBody>
        </p:sp>
        <p:sp>
          <p:nvSpPr>
            <p:cNvPr id="38" name="文字方塊 37"/>
            <p:cNvSpPr txBox="1"/>
            <p:nvPr/>
          </p:nvSpPr>
          <p:spPr>
            <a:xfrm>
              <a:off x="6323852" y="4818891"/>
              <a:ext cx="282520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800" dirty="0" smtClean="0">
                  <a:latin typeface="華康中圓體(P)" panose="020F0500000000000000" pitchFamily="34" charset="-120"/>
                  <a:ea typeface="華康中圓體(P)" panose="020F0500000000000000" pitchFamily="34" charset="-120"/>
                </a:rPr>
                <a:t>EX.</a:t>
              </a:r>
              <a:r>
                <a:rPr lang="zh-TW" altLang="en-US" sz="2800" dirty="0" smtClean="0">
                  <a:latin typeface="華康中圓體(P)" panose="020F0500000000000000" pitchFamily="34" charset="-120"/>
                  <a:ea typeface="華康中圓體(P)" panose="020F0500000000000000" pitchFamily="34" charset="-120"/>
                </a:rPr>
                <a:t>告知吸食毒品會造成什麼結果</a:t>
              </a:r>
              <a:r>
                <a:rPr lang="en-US" altLang="zh-TW" sz="2800" dirty="0" smtClean="0">
                  <a:latin typeface="華康中圓體(P)" panose="020F0500000000000000" pitchFamily="34" charset="-120"/>
                  <a:ea typeface="華康中圓體(P)" panose="020F0500000000000000" pitchFamily="34" charset="-120"/>
                </a:rPr>
                <a:t>(</a:t>
              </a:r>
              <a:r>
                <a:rPr lang="zh-TW" altLang="en-US" sz="2800" dirty="0" smtClean="0">
                  <a:latin typeface="華康中圓體(P)" panose="020F0500000000000000" pitchFamily="34" charset="-120"/>
                  <a:ea typeface="華康中圓體(P)" panose="020F0500000000000000" pitchFamily="34" charset="-120"/>
                </a:rPr>
                <a:t>身體、家庭等</a:t>
              </a:r>
              <a:r>
                <a:rPr lang="en-US" altLang="zh-TW" sz="2800" dirty="0" smtClean="0">
                  <a:latin typeface="華康中圓體(P)" panose="020F0500000000000000" pitchFamily="34" charset="-120"/>
                  <a:ea typeface="華康中圓體(P)" panose="020F0500000000000000" pitchFamily="34" charset="-120"/>
                </a:rPr>
                <a:t>)</a:t>
              </a:r>
              <a:endParaRPr lang="zh-TW" altLang="en-US" sz="2800" dirty="0">
                <a:latin typeface="華康中圓體(P)" panose="020F0500000000000000" pitchFamily="34" charset="-120"/>
                <a:ea typeface="華康中圓體(P)" panose="020F0500000000000000" pitchFamily="34" charset="-120"/>
              </a:endParaRPr>
            </a:p>
          </p:txBody>
        </p:sp>
      </p:grpSp>
      <p:grpSp>
        <p:nvGrpSpPr>
          <p:cNvPr id="39" name="群組 38"/>
          <p:cNvGrpSpPr/>
          <p:nvPr/>
        </p:nvGrpSpPr>
        <p:grpSpPr>
          <a:xfrm>
            <a:off x="418093" y="1294351"/>
            <a:ext cx="2898972" cy="2628900"/>
            <a:chOff x="6250086" y="3733800"/>
            <a:chExt cx="2898972" cy="2628900"/>
          </a:xfrm>
        </p:grpSpPr>
        <p:sp>
          <p:nvSpPr>
            <p:cNvPr id="40" name="摺角紙張 39"/>
            <p:cNvSpPr/>
            <p:nvPr/>
          </p:nvSpPr>
          <p:spPr>
            <a:xfrm>
              <a:off x="6250086" y="3733800"/>
              <a:ext cx="2898972" cy="2628900"/>
            </a:xfrm>
            <a:prstGeom prst="foldedCorner">
              <a:avLst/>
            </a:prstGeom>
            <a:solidFill>
              <a:srgbClr val="FFFFCC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1" name="文字方塊 40"/>
            <p:cNvSpPr txBox="1"/>
            <p:nvPr/>
          </p:nvSpPr>
          <p:spPr>
            <a:xfrm>
              <a:off x="6324834" y="3782613"/>
              <a:ext cx="274947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4000" dirty="0" smtClean="0">
                  <a:latin typeface="華康中圓體(P)" panose="020F0500000000000000" pitchFamily="34" charset="-120"/>
                  <a:ea typeface="華康中圓體(P)" panose="020F0500000000000000" pitchFamily="34" charset="-120"/>
                </a:rPr>
                <a:t>遠離現場法</a:t>
              </a:r>
              <a:endParaRPr lang="zh-TW" altLang="en-US" sz="4000" dirty="0">
                <a:latin typeface="華康中圓體(P)" panose="020F0500000000000000" pitchFamily="34" charset="-120"/>
                <a:ea typeface="華康中圓體(P)" panose="020F0500000000000000" pitchFamily="34" charset="-120"/>
              </a:endParaRPr>
            </a:p>
          </p:txBody>
        </p:sp>
        <p:sp>
          <p:nvSpPr>
            <p:cNvPr id="42" name="文字方塊 41"/>
            <p:cNvSpPr txBox="1"/>
            <p:nvPr/>
          </p:nvSpPr>
          <p:spPr>
            <a:xfrm>
              <a:off x="6339529" y="4825571"/>
              <a:ext cx="218416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800" dirty="0" smtClean="0">
                  <a:latin typeface="華康中圓體(P)" panose="020F0500000000000000" pitchFamily="34" charset="-120"/>
                  <a:ea typeface="華康中圓體(P)" panose="020F0500000000000000" pitchFamily="34" charset="-120"/>
                </a:rPr>
                <a:t>EX.</a:t>
              </a:r>
              <a:r>
                <a:rPr lang="zh-TW" altLang="en-US" sz="2800" dirty="0" smtClean="0">
                  <a:latin typeface="華康中圓體(P)" panose="020F0500000000000000" pitchFamily="34" charset="-120"/>
                  <a:ea typeface="華康中圓體(P)" panose="020F0500000000000000" pitchFamily="34" charset="-120"/>
                </a:rPr>
                <a:t>借故或上廁所離開</a:t>
              </a:r>
              <a:endParaRPr lang="zh-TW" altLang="en-US" sz="2800" dirty="0">
                <a:latin typeface="華康中圓體(P)" panose="020F0500000000000000" pitchFamily="34" charset="-120"/>
                <a:ea typeface="華康中圓體(P)" panose="020F0500000000000000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721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454907" y="2173105"/>
            <a:ext cx="9794789" cy="1823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4500"/>
              </a:lnSpc>
            </a:pPr>
            <a:r>
              <a:rPr lang="zh-TW" altLang="en-US" sz="8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圓體(P)" panose="020F0500000000000000" pitchFamily="34" charset="-120"/>
                <a:ea typeface="華康中圓體(P)" panose="020F0500000000000000" pitchFamily="34" charset="-120"/>
              </a:rPr>
              <a:t>戒成</a:t>
            </a:r>
            <a:r>
              <a:rPr lang="zh-TW" altLang="en-US" sz="8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專線</a:t>
            </a:r>
            <a:endParaRPr lang="en-US" altLang="zh-TW" sz="8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  <a:p>
            <a:pPr>
              <a:lnSpc>
                <a:spcPts val="4500"/>
              </a:lnSpc>
            </a:pPr>
            <a:endParaRPr lang="en-US" altLang="zh-TW" sz="8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  <a:p>
            <a:pPr>
              <a:lnSpc>
                <a:spcPts val="4500"/>
              </a:lnSpc>
            </a:pPr>
            <a:r>
              <a:rPr lang="en-US" altLang="zh-TW" sz="8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圓體(P)" panose="020F0500000000000000" pitchFamily="34" charset="-120"/>
                <a:ea typeface="華康中圓體(P)" panose="020F0500000000000000" pitchFamily="34" charset="-120"/>
              </a:rPr>
              <a:t>0800-770-885</a:t>
            </a:r>
            <a:endParaRPr lang="en-US" altLang="zh-TW" sz="8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0"/>
            <a:ext cx="12192000" cy="2286000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85751" cy="938836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85751" y="0"/>
            <a:ext cx="3385751" cy="938836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502" y="0"/>
            <a:ext cx="2776151" cy="938836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47653" y="0"/>
            <a:ext cx="2644346" cy="93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91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807</Words>
  <Application>Microsoft Office PowerPoint</Application>
  <PresentationFormat>自訂</PresentationFormat>
  <Paragraphs>165</Paragraphs>
  <Slides>10</Slides>
  <Notes>0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2" baseType="lpstr">
      <vt:lpstr>Office 佈景主題</vt:lpstr>
      <vt:lpstr>Image</vt:lpstr>
      <vt:lpstr>高雄市毒品危害防制中心</vt:lpstr>
      <vt:lpstr>現實中 可能發生的毒品事件</vt:lpstr>
      <vt:lpstr>毒品之分級與分類</vt:lpstr>
      <vt:lpstr>PowerPoint 簡報</vt:lpstr>
      <vt:lpstr>PowerPoint 簡報</vt:lpstr>
      <vt:lpstr>PowerPoint 簡報</vt:lpstr>
      <vt:lpstr>PowerPoint 簡報</vt:lpstr>
      <vt:lpstr>PowerPoint 簡報</vt:lpstr>
      <vt:lpstr>不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高雄市毒品危害防制中心</dc:title>
  <dc:creator>user1</dc:creator>
  <cp:lastModifiedBy>00700</cp:lastModifiedBy>
  <cp:revision>19</cp:revision>
  <dcterms:created xsi:type="dcterms:W3CDTF">2015-12-04T08:00:14Z</dcterms:created>
  <dcterms:modified xsi:type="dcterms:W3CDTF">2016-02-02T01:53:04Z</dcterms:modified>
</cp:coreProperties>
</file>